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852" r:id="rId2"/>
  </p:sldMasterIdLst>
  <p:notesMasterIdLst>
    <p:notesMasterId r:id="rId98"/>
  </p:notesMasterIdLst>
  <p:sldIdLst>
    <p:sldId id="830" r:id="rId3"/>
    <p:sldId id="836" r:id="rId4"/>
    <p:sldId id="430" r:id="rId5"/>
    <p:sldId id="440" r:id="rId6"/>
    <p:sldId id="390" r:id="rId7"/>
    <p:sldId id="832" r:id="rId8"/>
    <p:sldId id="777" r:id="rId9"/>
    <p:sldId id="266" r:id="rId10"/>
    <p:sldId id="284" r:id="rId11"/>
    <p:sldId id="837" r:id="rId12"/>
    <p:sldId id="285" r:id="rId13"/>
    <p:sldId id="259" r:id="rId14"/>
    <p:sldId id="265" r:id="rId15"/>
    <p:sldId id="270" r:id="rId16"/>
    <p:sldId id="834" r:id="rId17"/>
    <p:sldId id="261" r:id="rId18"/>
    <p:sldId id="840" r:id="rId19"/>
    <p:sldId id="304" r:id="rId20"/>
    <p:sldId id="271" r:id="rId21"/>
    <p:sldId id="272" r:id="rId22"/>
    <p:sldId id="283" r:id="rId23"/>
    <p:sldId id="280" r:id="rId24"/>
    <p:sldId id="269" r:id="rId25"/>
    <p:sldId id="833" r:id="rId26"/>
    <p:sldId id="820" r:id="rId27"/>
    <p:sldId id="839" r:id="rId28"/>
    <p:sldId id="841" r:id="rId29"/>
    <p:sldId id="838" r:id="rId30"/>
    <p:sldId id="842" r:id="rId31"/>
    <p:sldId id="797" r:id="rId32"/>
    <p:sldId id="822" r:id="rId33"/>
    <p:sldId id="810" r:id="rId34"/>
    <p:sldId id="823" r:id="rId35"/>
    <p:sldId id="824" r:id="rId36"/>
    <p:sldId id="825" r:id="rId37"/>
    <p:sldId id="826" r:id="rId38"/>
    <p:sldId id="848" r:id="rId39"/>
    <p:sldId id="849" r:id="rId40"/>
    <p:sldId id="850" r:id="rId41"/>
    <p:sldId id="851" r:id="rId42"/>
    <p:sldId id="361" r:id="rId43"/>
    <p:sldId id="811" r:id="rId44"/>
    <p:sldId id="827" r:id="rId45"/>
    <p:sldId id="275" r:id="rId46"/>
    <p:sldId id="787" r:id="rId47"/>
    <p:sldId id="788" r:id="rId48"/>
    <p:sldId id="362" r:id="rId49"/>
    <p:sldId id="418" r:id="rId50"/>
    <p:sldId id="258" r:id="rId51"/>
    <p:sldId id="388" r:id="rId52"/>
    <p:sldId id="821" r:id="rId53"/>
    <p:sldId id="812" r:id="rId54"/>
    <p:sldId id="813" r:id="rId55"/>
    <p:sldId id="260" r:id="rId56"/>
    <p:sldId id="419" r:id="rId57"/>
    <p:sldId id="279" r:id="rId58"/>
    <p:sldId id="814" r:id="rId59"/>
    <p:sldId id="815" r:id="rId60"/>
    <p:sldId id="328" r:id="rId61"/>
    <p:sldId id="829" r:id="rId62"/>
    <p:sldId id="828" r:id="rId63"/>
    <p:sldId id="311" r:id="rId64"/>
    <p:sldId id="312" r:id="rId65"/>
    <p:sldId id="339" r:id="rId66"/>
    <p:sldId id="341" r:id="rId67"/>
    <p:sldId id="411" r:id="rId68"/>
    <p:sldId id="416" r:id="rId69"/>
    <p:sldId id="359" r:id="rId70"/>
    <p:sldId id="396" r:id="rId71"/>
    <p:sldId id="397" r:id="rId72"/>
    <p:sldId id="398" r:id="rId73"/>
    <p:sldId id="401" r:id="rId74"/>
    <p:sldId id="417" r:id="rId75"/>
    <p:sldId id="852" r:id="rId76"/>
    <p:sldId id="385" r:id="rId77"/>
    <p:sldId id="400" r:id="rId78"/>
    <p:sldId id="404" r:id="rId79"/>
    <p:sldId id="414" r:id="rId80"/>
    <p:sldId id="415" r:id="rId81"/>
    <p:sldId id="403" r:id="rId82"/>
    <p:sldId id="345" r:id="rId83"/>
    <p:sldId id="358" r:id="rId84"/>
    <p:sldId id="348" r:id="rId85"/>
    <p:sldId id="364" r:id="rId86"/>
    <p:sldId id="384" r:id="rId87"/>
    <p:sldId id="365" r:id="rId88"/>
    <p:sldId id="854" r:id="rId89"/>
    <p:sldId id="406" r:id="rId90"/>
    <p:sldId id="412" r:id="rId91"/>
    <p:sldId id="407" r:id="rId92"/>
    <p:sldId id="413" r:id="rId93"/>
    <p:sldId id="408" r:id="rId94"/>
    <p:sldId id="307" r:id="rId95"/>
    <p:sldId id="323" r:id="rId96"/>
    <p:sldId id="302"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0" autoAdjust="0"/>
    <p:restoredTop sz="94660"/>
  </p:normalViewPr>
  <p:slideViewPr>
    <p:cSldViewPr>
      <p:cViewPr varScale="1">
        <p:scale>
          <a:sx n="101" d="100"/>
          <a:sy n="101" d="100"/>
        </p:scale>
        <p:origin x="36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A1A15-3FA6-46F5-B395-4C7C814A7351}" type="datetimeFigureOut">
              <a:rPr lang="en-US" smtClean="0"/>
              <a:t>9/14/2021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8A7E4-87BA-4366-B1CB-56373F2B4AD2}" type="slidenum">
              <a:rPr lang="en-US" smtClean="0"/>
              <a:t>‹#›</a:t>
            </a:fld>
            <a:endParaRPr lang="en-US"/>
          </a:p>
        </p:txBody>
      </p:sp>
    </p:spTree>
    <p:extLst>
      <p:ext uri="{BB962C8B-B14F-4D97-AF65-F5344CB8AC3E}">
        <p14:creationId xmlns:p14="http://schemas.microsoft.com/office/powerpoint/2010/main" val="266683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B5456C5-4E8C-4095-967B-D60135179B0C}" type="slidenum">
              <a:rPr lang="en-CA" smtClean="0"/>
              <a:t>18</a:t>
            </a:fld>
            <a:endParaRPr lang="en-CA"/>
          </a:p>
        </p:txBody>
      </p:sp>
    </p:spTree>
    <p:extLst>
      <p:ext uri="{BB962C8B-B14F-4D97-AF65-F5344CB8AC3E}">
        <p14:creationId xmlns:p14="http://schemas.microsoft.com/office/powerpoint/2010/main" val="4812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4C0FA-926F-4260-8968-A6C911235189}" type="slidenum">
              <a:rPr lang="en-US" smtClean="0"/>
              <a:t>45</a:t>
            </a:fld>
            <a:endParaRPr lang="en-US"/>
          </a:p>
        </p:txBody>
      </p:sp>
    </p:spTree>
    <p:extLst>
      <p:ext uri="{BB962C8B-B14F-4D97-AF65-F5344CB8AC3E}">
        <p14:creationId xmlns:p14="http://schemas.microsoft.com/office/powerpoint/2010/main" val="228769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a:xfrm>
            <a:off x="914400" y="4323846"/>
            <a:ext cx="4880610" cy="365125"/>
          </a:xfrm>
        </p:spPr>
        <p:txBody>
          <a:bodyPr/>
          <a:lstStyle/>
          <a:p>
            <a:endParaRPr lang="en-CA"/>
          </a:p>
        </p:txBody>
      </p:sp>
      <p:sp>
        <p:nvSpPr>
          <p:cNvPr id="6" name="Slide Number Placeholder 5"/>
          <p:cNvSpPr>
            <a:spLocks noGrp="1"/>
          </p:cNvSpPr>
          <p:nvPr>
            <p:ph type="sldNum" sz="quarter" idx="12"/>
          </p:nvPr>
        </p:nvSpPr>
        <p:spPr>
          <a:xfrm>
            <a:off x="6057900" y="1430867"/>
            <a:ext cx="2171700" cy="365125"/>
          </a:xfrm>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2811425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87693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a:xfrm>
            <a:off x="594360" y="381001"/>
            <a:ext cx="4830656" cy="365125"/>
          </a:xfrm>
        </p:spPr>
        <p:txBody>
          <a:bodyPr/>
          <a:lstStyle/>
          <a:p>
            <a:endParaRPr lang="en-CA"/>
          </a:p>
        </p:txBody>
      </p:sp>
      <p:sp>
        <p:nvSpPr>
          <p:cNvPr id="7" name="Slide Number Placeholder 6"/>
          <p:cNvSpPr>
            <a:spLocks noGrp="1"/>
          </p:cNvSpPr>
          <p:nvPr>
            <p:ph type="sldNum" sz="quarter" idx="12"/>
          </p:nvPr>
        </p:nvSpPr>
        <p:spPr>
          <a:xfrm>
            <a:off x="7882466" y="381001"/>
            <a:ext cx="667174" cy="365125"/>
          </a:xfrm>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76493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a:xfrm>
            <a:off x="594360" y="379438"/>
            <a:ext cx="4830656" cy="365125"/>
          </a:xfrm>
        </p:spPr>
        <p:txBody>
          <a:bodyPr/>
          <a:lstStyle/>
          <a:p>
            <a:endParaRPr lang="en-CA"/>
          </a:p>
        </p:txBody>
      </p:sp>
      <p:sp>
        <p:nvSpPr>
          <p:cNvPr id="7" name="Slide Number Placeholder 6"/>
          <p:cNvSpPr>
            <a:spLocks noGrp="1"/>
          </p:cNvSpPr>
          <p:nvPr>
            <p:ph type="sldNum" sz="quarter" idx="12"/>
          </p:nvPr>
        </p:nvSpPr>
        <p:spPr>
          <a:xfrm>
            <a:off x="7882466" y="381001"/>
            <a:ext cx="667174" cy="365125"/>
          </a:xfrm>
        </p:spPr>
        <p:txBody>
          <a:bodyPr/>
          <a:lstStyle/>
          <a:p>
            <a:fld id="{9A38F117-2FE3-47AB-A7ED-368E255590EF}" type="slidenum">
              <a:rPr lang="en-CA" smtClean="0"/>
              <a:t>‹#›</a:t>
            </a:fld>
            <a:endParaRPr lang="en-CA"/>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08901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a:xfrm>
            <a:off x="594360" y="378884"/>
            <a:ext cx="4830656" cy="365125"/>
          </a:xfrm>
        </p:spPr>
        <p:txBody>
          <a:bodyPr/>
          <a:lstStyle/>
          <a:p>
            <a:endParaRPr lang="en-CA"/>
          </a:p>
        </p:txBody>
      </p:sp>
      <p:sp>
        <p:nvSpPr>
          <p:cNvPr id="7" name="Slide Number Placeholder 6"/>
          <p:cNvSpPr>
            <a:spLocks noGrp="1"/>
          </p:cNvSpPr>
          <p:nvPr>
            <p:ph type="sldNum" sz="quarter" idx="12"/>
          </p:nvPr>
        </p:nvSpPr>
        <p:spPr>
          <a:xfrm>
            <a:off x="7882466" y="381001"/>
            <a:ext cx="667174" cy="365125"/>
          </a:xfrm>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633646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79D432-FF7C-46A6-AA8C-0007CEDB3026}" type="datetimeFigureOut">
              <a:rPr lang="en-CA" smtClean="0"/>
              <a:t>2021-09-14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756444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79D432-FF7C-46A6-AA8C-0007CEDB3026}" type="datetimeFigureOut">
              <a:rPr lang="en-CA" smtClean="0"/>
              <a:t>2021-09-14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764335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46437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a:xfrm>
            <a:off x="594360" y="381001"/>
            <a:ext cx="4830656" cy="365125"/>
          </a:xfrm>
        </p:spPr>
        <p:txBody>
          <a:bodyPr/>
          <a:lstStyle/>
          <a:p>
            <a:endParaRPr lang="en-CA"/>
          </a:p>
        </p:txBody>
      </p:sp>
      <p:sp>
        <p:nvSpPr>
          <p:cNvPr id="6" name="Slide Number Placeholder 5"/>
          <p:cNvSpPr>
            <a:spLocks noGrp="1"/>
          </p:cNvSpPr>
          <p:nvPr>
            <p:ph type="sldNum" sz="quarter" idx="12"/>
          </p:nvPr>
        </p:nvSpPr>
        <p:spPr>
          <a:xfrm>
            <a:off x="7882466" y="381001"/>
            <a:ext cx="667174" cy="365125"/>
          </a:xfrm>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493019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747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413141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2019972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25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355304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79D432-FF7C-46A6-AA8C-0007CEDB3026}" type="datetimeFigureOut">
              <a:rPr lang="en-CA" smtClean="0"/>
              <a:t>2021-09-14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4097533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79D432-FF7C-46A6-AA8C-0007CEDB3026}" type="datetimeFigureOut">
              <a:rPr lang="en-CA" smtClean="0"/>
              <a:t>2021-09-14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2501889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779D432-FF7C-46A6-AA8C-0007CEDB3026}" type="datetimeFigureOut">
              <a:rPr lang="en-CA" smtClean="0"/>
              <a:t>2021-09-14</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079778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A38F117-2FE3-47AB-A7ED-368E255590EF}" type="slidenum">
              <a:rPr lang="en-CA" smtClean="0"/>
              <a:t>‹#›</a:t>
            </a:fld>
            <a:endParaRPr lang="en-CA"/>
          </a:p>
        </p:txBody>
      </p:sp>
    </p:spTree>
    <p:extLst>
      <p:ext uri="{BB962C8B-B14F-4D97-AF65-F5344CB8AC3E}">
        <p14:creationId xmlns:p14="http://schemas.microsoft.com/office/powerpoint/2010/main" val="4042351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270280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144286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205093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779D432-FF7C-46A6-AA8C-0007CEDB3026}" type="datetimeFigureOut">
              <a:rPr lang="en-CA" smtClean="0"/>
              <a:t>2021-09-14</a:t>
            </a:fld>
            <a:endParaRPr lang="en-CA"/>
          </a:p>
        </p:txBody>
      </p:sp>
      <p:sp>
        <p:nvSpPr>
          <p:cNvPr id="5" name="Footer Placeholder 4"/>
          <p:cNvSpPr>
            <a:spLocks noGrp="1"/>
          </p:cNvSpPr>
          <p:nvPr>
            <p:ph type="ftr" sz="quarter" idx="11"/>
          </p:nvPr>
        </p:nvSpPr>
        <p:spPr>
          <a:xfrm>
            <a:off x="594360" y="381001"/>
            <a:ext cx="4830656" cy="365125"/>
          </a:xfrm>
        </p:spPr>
        <p:txBody>
          <a:bodyPr/>
          <a:lstStyle/>
          <a:p>
            <a:endParaRPr lang="en-CA"/>
          </a:p>
        </p:txBody>
      </p:sp>
      <p:sp>
        <p:nvSpPr>
          <p:cNvPr id="6" name="Slide Number Placeholder 5"/>
          <p:cNvSpPr>
            <a:spLocks noGrp="1"/>
          </p:cNvSpPr>
          <p:nvPr>
            <p:ph type="sldNum" sz="quarter" idx="12"/>
          </p:nvPr>
        </p:nvSpPr>
        <p:spPr>
          <a:xfrm>
            <a:off x="7882466" y="381001"/>
            <a:ext cx="667173" cy="365125"/>
          </a:xfrm>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4000484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63649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79D432-FF7C-46A6-AA8C-0007CEDB3026}" type="datetimeFigureOut">
              <a:rPr lang="en-CA" smtClean="0"/>
              <a:t>2021-09-14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605171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79D432-FF7C-46A6-AA8C-0007CEDB3026}" type="datetimeFigureOut">
              <a:rPr lang="en-CA" smtClean="0"/>
              <a:t>2021-09-14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7155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9D432-FF7C-46A6-AA8C-0007CEDB3026}" type="datetimeFigureOut">
              <a:rPr lang="en-CA" smtClean="0"/>
              <a:t>2021-09-14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15822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382882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9D432-FF7C-46A6-AA8C-0007CEDB3026}"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38F117-2FE3-47AB-A7ED-368E255590EF}" type="slidenum">
              <a:rPr lang="en-CA" smtClean="0"/>
              <a:t>‹#›</a:t>
            </a:fld>
            <a:endParaRPr lang="en-CA"/>
          </a:p>
        </p:txBody>
      </p:sp>
    </p:spTree>
    <p:extLst>
      <p:ext uri="{BB962C8B-B14F-4D97-AF65-F5344CB8AC3E}">
        <p14:creationId xmlns:p14="http://schemas.microsoft.com/office/powerpoint/2010/main" val="160218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79D432-FF7C-46A6-AA8C-0007CEDB3026}" type="datetimeFigureOut">
              <a:rPr lang="en-CA" smtClean="0"/>
              <a:t>2021-09-14</a:t>
            </a:fld>
            <a:endParaRPr lang="en-CA"/>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38F117-2FE3-47AB-A7ED-368E255590EF}" type="slidenum">
              <a:rPr lang="en-CA" smtClean="0"/>
              <a:t>‹#›</a:t>
            </a:fld>
            <a:endParaRPr lang="en-CA"/>
          </a:p>
        </p:txBody>
      </p:sp>
    </p:spTree>
    <p:extLst>
      <p:ext uri="{BB962C8B-B14F-4D97-AF65-F5344CB8AC3E}">
        <p14:creationId xmlns:p14="http://schemas.microsoft.com/office/powerpoint/2010/main" val="271393006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779D432-FF7C-46A6-AA8C-0007CEDB3026}" type="datetimeFigureOut">
              <a:rPr lang="en-CA" smtClean="0"/>
              <a:t>2021-09-14</a:t>
            </a:fld>
            <a:endParaRPr lang="en-CA"/>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9A38F117-2FE3-47AB-A7ED-368E255590EF}" type="slidenum">
              <a:rPr lang="en-CA" smtClean="0"/>
              <a:t>‹#›</a:t>
            </a:fld>
            <a:endParaRPr lang="en-CA"/>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50268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hyperlink" Target="http://www.socialmediatoday.com/marketing/masroor/2015-05-28/social-media-biggest-influencer-buying-decisions" TargetMode="External"/><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gif"/><Relationship Id="rId9" Type="http://schemas.openxmlformats.org/officeDocument/2006/relationships/image" Target="../media/image23.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42.jpe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4.png"/><Relationship Id="rId2" Type="http://schemas.openxmlformats.org/officeDocument/2006/relationships/image" Target="../media/image47.jpeg"/><Relationship Id="rId1" Type="http://schemas.openxmlformats.org/officeDocument/2006/relationships/slideLayout" Target="../slideLayouts/slideLayout19.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6.svg"/><Relationship Id="rId5" Type="http://schemas.openxmlformats.org/officeDocument/2006/relationships/image" Target="../media/image5.png"/><Relationship Id="rId4" Type="http://schemas.openxmlformats.org/officeDocument/2006/relationships/image" Target="../media/image55.sv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6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s.constantcontact.com/what-to-post-social-media/" TargetMode="Externa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dwords.google.com/select/KeywordToolExternal" TargetMode="Externa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6.sv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hyperlink" Target="http://www.socialmediatoday.com/marketing/masroor/2015-05-28/social-media-biggest-influencer-buying-decisions" TargetMode="External"/><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gif"/><Relationship Id="rId9" Type="http://schemas.openxmlformats.org/officeDocument/2006/relationships/image" Target="../media/image23.png"/><Relationship Id="rId1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medium.com/better-marketing/content-marketing-mastering-the-basics-2f31e78523e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s.constantcontact.com/online-marketing-calendar/#download-calendar-templat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s.constantcontact.com/online-marketing-calendar/#download-calendar-templat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blogs.constantcontact.com/fathers-day-email/" TargetMode="External"/><Relationship Id="rId2" Type="http://schemas.openxmlformats.org/officeDocument/2006/relationships/hyperlink" Target="https://blogs.constantcontact.com/online-marketing-calendar/#download-calendar-template"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logs.constantcontact.com/online-marketing-calendar/#download-calendar-template"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gif"/><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2.slideshare.net/DianaVicente6/web-design-trends-for-2021?qid=e1354dc0-7ebf-4fa0-8387-c0ddee325d85&amp;v=&amp;b=&amp;from_search=4" TargetMode="External"/><Relationship Id="rId2" Type="http://schemas.openxmlformats.org/officeDocument/2006/relationships/hyperlink" Target="https://dabrianmarketing.com/blog/marketing-strategy/8-key-digital-marketing-trends-2021/#:~:text=Social%20Media%20To%20Engage%20%26%20Retain&amp;text=During%20the%20COVID%2D19%20pandemic,products%2C%20brands%2C%20and%20organizations"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2.slideshare.net/DarleneFlorrie/8-main-content-marketing-trends-of-2021?qid=e1354dc0-7ebf-4fa0-8387-c0ddee325d85&amp;v=&amp;b=&amp;from_search=7" TargetMode="External"/><Relationship Id="rId4" Type="http://schemas.openxmlformats.org/officeDocument/2006/relationships/hyperlink" Target="https://www.smartinsights.com/digital-marketing-strategy/social-media-trends-2021"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www.sofieandreou.com/" TargetMode="External"/><Relationship Id="rId2" Type="http://schemas.openxmlformats.org/officeDocument/2006/relationships/hyperlink" Target="mailto:SofieAndreou@gmail.com"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188122" y="-1179512"/>
            <a:ext cx="8945371" cy="2952328"/>
          </a:xfrm>
        </p:spPr>
        <p:txBody>
          <a:bodyPr anchor="b">
            <a:normAutofit fontScale="90000"/>
          </a:bodyPr>
          <a:lstStyle/>
          <a:p>
            <a:pPr>
              <a:lnSpc>
                <a:spcPct val="90000"/>
              </a:lnSpc>
            </a:pPr>
            <a:br>
              <a:rPr lang="en-CA" sz="3400" b="1" i="1" dirty="0"/>
            </a:br>
            <a:br>
              <a:rPr lang="en-CA" sz="3400" b="1" i="1" dirty="0"/>
            </a:br>
            <a:br>
              <a:rPr lang="en-US" sz="4000" b="0" i="0" dirty="0">
                <a:solidFill>
                  <a:schemeClr val="tx1"/>
                </a:solidFill>
                <a:effectLst/>
                <a:latin typeface="Neue Plak"/>
              </a:rPr>
            </a:br>
            <a:r>
              <a:rPr lang="en-US" sz="4000" b="0" i="0" dirty="0">
                <a:solidFill>
                  <a:schemeClr val="tx1"/>
                </a:solidFill>
                <a:effectLst/>
                <a:latin typeface="Neue Plak"/>
              </a:rPr>
              <a:t>Digital Marketing Strategy &amp; Content Planning</a:t>
            </a:r>
            <a:br>
              <a:rPr lang="en-US" sz="5400" b="0" i="0" dirty="0">
                <a:solidFill>
                  <a:schemeClr val="tx1"/>
                </a:solidFill>
                <a:effectLst/>
                <a:latin typeface="Neue Plak"/>
              </a:rPr>
            </a:br>
            <a:endParaRPr lang="en-US" sz="3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1715993" y="832916"/>
            <a:ext cx="7378416" cy="5611490"/>
          </a:xfrm>
        </p:spPr>
        <p:txBody>
          <a:bodyPr anchor="ctr">
            <a:normAutofit/>
          </a:bodyPr>
          <a:lstStyle/>
          <a:p>
            <a:pPr algn="l">
              <a:buFont typeface="Wingdings" panose="05000000000000000000" pitchFamily="2" charset="2"/>
              <a:buChar char="ü"/>
            </a:pPr>
            <a:r>
              <a:rPr lang="en-US" sz="2800" b="0" i="0" dirty="0">
                <a:solidFill>
                  <a:schemeClr val="tx1"/>
                </a:solidFill>
                <a:effectLst/>
                <a:latin typeface="Neue Plak"/>
              </a:rPr>
              <a:t>Subconscious and direct posts. </a:t>
            </a:r>
          </a:p>
          <a:p>
            <a:pPr algn="l">
              <a:buFont typeface="Wingdings" panose="05000000000000000000" pitchFamily="2" charset="2"/>
              <a:buChar char="ü"/>
            </a:pPr>
            <a:r>
              <a:rPr lang="en-US" sz="2800" b="0" i="0" dirty="0">
                <a:solidFill>
                  <a:schemeClr val="tx1"/>
                </a:solidFill>
                <a:effectLst/>
                <a:latin typeface="Neue Plak"/>
              </a:rPr>
              <a:t>Learn our T.E.A.M principles.</a:t>
            </a:r>
          </a:p>
          <a:p>
            <a:pPr algn="l">
              <a:buFont typeface="Wingdings" panose="05000000000000000000" pitchFamily="2" charset="2"/>
              <a:buChar char="ü"/>
            </a:pPr>
            <a:r>
              <a:rPr lang="en-US" sz="2800" b="0" i="0" dirty="0">
                <a:solidFill>
                  <a:schemeClr val="tx1"/>
                </a:solidFill>
                <a:effectLst/>
                <a:latin typeface="Neue Plak"/>
              </a:rPr>
              <a:t>Understand the value and how to conduct your own Digital Marketing Competitive Audit.</a:t>
            </a:r>
          </a:p>
          <a:p>
            <a:pPr algn="l">
              <a:buFont typeface="Wingdings" panose="05000000000000000000" pitchFamily="2" charset="2"/>
              <a:buChar char="ü"/>
            </a:pPr>
            <a:r>
              <a:rPr lang="en-US" sz="2800" b="0" i="0" dirty="0">
                <a:solidFill>
                  <a:schemeClr val="tx1"/>
                </a:solidFill>
                <a:effectLst/>
                <a:latin typeface="Neue Plak"/>
              </a:rPr>
              <a:t>Importance of your Google Listing. </a:t>
            </a:r>
          </a:p>
          <a:p>
            <a:pPr algn="l">
              <a:buFont typeface="Wingdings" panose="05000000000000000000" pitchFamily="2" charset="2"/>
              <a:buChar char="ü"/>
            </a:pPr>
            <a:r>
              <a:rPr lang="en-US" sz="2800" b="0" i="0" dirty="0">
                <a:solidFill>
                  <a:schemeClr val="tx1"/>
                </a:solidFill>
                <a:effectLst/>
                <a:latin typeface="Neue Plak"/>
              </a:rPr>
              <a:t>Create a sustainable content plan.</a:t>
            </a:r>
          </a:p>
        </p:txBody>
      </p:sp>
      <p:pic>
        <p:nvPicPr>
          <p:cNvPr id="8" name="Picture 7" descr="A close up of a logo&#10;&#10;Description automatically generated">
            <a:extLst>
              <a:ext uri="{FF2B5EF4-FFF2-40B4-BE49-F238E27FC236}">
                <a16:creationId xmlns:a16="http://schemas.microsoft.com/office/drawing/2014/main" id="{28CACC58-C030-461C-82A3-3A74F7B34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629" y="5233574"/>
            <a:ext cx="2002341" cy="1001171"/>
          </a:xfrm>
          <a:prstGeom prst="rect">
            <a:avLst/>
          </a:prstGeom>
        </p:spPr>
      </p:pic>
      <p:sp>
        <p:nvSpPr>
          <p:cNvPr id="9" name="TextBox 8">
            <a:extLst>
              <a:ext uri="{FF2B5EF4-FFF2-40B4-BE49-F238E27FC236}">
                <a16:creationId xmlns:a16="http://schemas.microsoft.com/office/drawing/2014/main" id="{F6A9894C-49E8-4723-A5D8-82715FA47723}"/>
              </a:ext>
            </a:extLst>
          </p:cNvPr>
          <p:cNvSpPr txBox="1"/>
          <p:nvPr/>
        </p:nvSpPr>
        <p:spPr>
          <a:xfrm>
            <a:off x="49591" y="6435645"/>
            <a:ext cx="2924198" cy="369332"/>
          </a:xfrm>
          <a:prstGeom prst="rect">
            <a:avLst/>
          </a:prstGeom>
          <a:noFill/>
        </p:spPr>
        <p:txBody>
          <a:bodyPr wrap="none" rtlCol="0">
            <a:spAutoFit/>
          </a:bodyPr>
          <a:lstStyle/>
          <a:p>
            <a:r>
              <a:rPr lang="en-US" dirty="0"/>
              <a:t>www.SofieAndreou.com</a:t>
            </a:r>
          </a:p>
        </p:txBody>
      </p:sp>
      <p:pic>
        <p:nvPicPr>
          <p:cNvPr id="6" name="Picture 5" descr="A close up of a logo&#10;&#10;Description automatically generated">
            <a:extLst>
              <a:ext uri="{FF2B5EF4-FFF2-40B4-BE49-F238E27FC236}">
                <a16:creationId xmlns:a16="http://schemas.microsoft.com/office/drawing/2014/main" id="{E25964D0-DE30-4072-AEFB-D6C1B87751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7" name="TextBox 6">
            <a:extLst>
              <a:ext uri="{FF2B5EF4-FFF2-40B4-BE49-F238E27FC236}">
                <a16:creationId xmlns:a16="http://schemas.microsoft.com/office/drawing/2014/main" id="{A9CE7050-8FF3-49E2-B456-037448337C14}"/>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0790075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D0090BFD-5670-4A26-A36A-481E2CEE2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
        <p:nvSpPr>
          <p:cNvPr id="16" name="TextBox 15">
            <a:extLst>
              <a:ext uri="{FF2B5EF4-FFF2-40B4-BE49-F238E27FC236}">
                <a16:creationId xmlns:a16="http://schemas.microsoft.com/office/drawing/2014/main" id="{E7A53788-1A47-4FDC-8C9F-C402AEBF34AF}"/>
              </a:ext>
            </a:extLst>
          </p:cNvPr>
          <p:cNvSpPr txBox="1"/>
          <p:nvPr/>
        </p:nvSpPr>
        <p:spPr>
          <a:xfrm flipH="1">
            <a:off x="1763688" y="836712"/>
            <a:ext cx="5904656" cy="3785652"/>
          </a:xfrm>
          <a:prstGeom prst="rect">
            <a:avLst/>
          </a:prstGeom>
          <a:noFill/>
        </p:spPr>
        <p:txBody>
          <a:bodyPr wrap="square" rtlCol="0">
            <a:spAutoFit/>
          </a:bodyPr>
          <a:lstStyle/>
          <a:p>
            <a:pPr algn="ctr"/>
            <a:r>
              <a:rPr lang="en-US" sz="4800" dirty="0">
                <a:solidFill>
                  <a:srgbClr val="0070C0"/>
                </a:solidFill>
              </a:rPr>
              <a:t>In terms of </a:t>
            </a:r>
            <a:br>
              <a:rPr lang="en-US" sz="4800" dirty="0">
                <a:solidFill>
                  <a:srgbClr val="0070C0"/>
                </a:solidFill>
              </a:rPr>
            </a:br>
            <a:r>
              <a:rPr lang="en-US" sz="4800" dirty="0">
                <a:solidFill>
                  <a:srgbClr val="0070C0"/>
                </a:solidFill>
              </a:rPr>
              <a:t>Digital Marketing, </a:t>
            </a:r>
          </a:p>
          <a:p>
            <a:pPr algn="ctr"/>
            <a:r>
              <a:rPr lang="en-US" sz="4800" dirty="0">
                <a:solidFill>
                  <a:srgbClr val="0070C0"/>
                </a:solidFill>
              </a:rPr>
              <a:t>What do you think</a:t>
            </a:r>
          </a:p>
          <a:p>
            <a:pPr algn="ctr"/>
            <a:r>
              <a:rPr lang="en-US" sz="4800" dirty="0">
                <a:solidFill>
                  <a:srgbClr val="0070C0"/>
                </a:solidFill>
              </a:rPr>
              <a:t>I mean by</a:t>
            </a:r>
          </a:p>
          <a:p>
            <a:pPr algn="ctr"/>
            <a:r>
              <a:rPr lang="en-US" sz="4800" dirty="0">
                <a:solidFill>
                  <a:srgbClr val="0070C0"/>
                </a:solidFill>
              </a:rPr>
              <a:t>T.E.A.M?</a:t>
            </a:r>
          </a:p>
        </p:txBody>
      </p:sp>
      <p:pic>
        <p:nvPicPr>
          <p:cNvPr id="4" name="Graphic 3" descr="Help">
            <a:extLst>
              <a:ext uri="{FF2B5EF4-FFF2-40B4-BE49-F238E27FC236}">
                <a16:creationId xmlns:a16="http://schemas.microsoft.com/office/drawing/2014/main" id="{2BDC0ECC-589B-492D-B75A-BDF1D6573F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960" y="692696"/>
            <a:ext cx="1851392" cy="1851392"/>
          </a:xfrm>
          <a:prstGeom prst="rect">
            <a:avLst/>
          </a:prstGeom>
        </p:spPr>
      </p:pic>
    </p:spTree>
    <p:extLst>
      <p:ext uri="{BB962C8B-B14F-4D97-AF65-F5344CB8AC3E}">
        <p14:creationId xmlns:p14="http://schemas.microsoft.com/office/powerpoint/2010/main" val="40649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4495" y="2060848"/>
            <a:ext cx="6328792" cy="4248472"/>
          </a:xfrm>
        </p:spPr>
        <p:txBody>
          <a:bodyPr>
            <a:noAutofit/>
          </a:bodyPr>
          <a:lstStyle/>
          <a:p>
            <a:pPr lvl="1" fontAlgn="base"/>
            <a:r>
              <a:rPr lang="en-CA" sz="4000" b="1" dirty="0">
                <a:solidFill>
                  <a:srgbClr val="0070C0"/>
                </a:solidFill>
              </a:rPr>
              <a:t>Trust</a:t>
            </a:r>
          </a:p>
          <a:p>
            <a:pPr lvl="1" fontAlgn="base"/>
            <a:r>
              <a:rPr lang="en-CA" sz="4000" b="1" dirty="0">
                <a:solidFill>
                  <a:srgbClr val="0070C0"/>
                </a:solidFill>
              </a:rPr>
              <a:t>Engaging</a:t>
            </a:r>
          </a:p>
          <a:p>
            <a:pPr lvl="1" fontAlgn="base"/>
            <a:r>
              <a:rPr lang="en-CA" sz="4000" b="1" dirty="0">
                <a:solidFill>
                  <a:srgbClr val="0070C0"/>
                </a:solidFill>
              </a:rPr>
              <a:t>Actionable</a:t>
            </a:r>
          </a:p>
          <a:p>
            <a:pPr lvl="1" fontAlgn="base"/>
            <a:r>
              <a:rPr lang="en-CA" sz="4000" b="1" dirty="0">
                <a:solidFill>
                  <a:srgbClr val="0070C0"/>
                </a:solidFill>
              </a:rPr>
              <a:t>Measurable</a:t>
            </a:r>
          </a:p>
        </p:txBody>
      </p:sp>
      <p:sp>
        <p:nvSpPr>
          <p:cNvPr id="2" name="Title 1"/>
          <p:cNvSpPr>
            <a:spLocks noGrp="1"/>
          </p:cNvSpPr>
          <p:nvPr>
            <p:ph type="title"/>
          </p:nvPr>
        </p:nvSpPr>
        <p:spPr>
          <a:xfrm>
            <a:off x="884199" y="332656"/>
            <a:ext cx="7576233" cy="1215008"/>
          </a:xfrm>
        </p:spPr>
        <p:txBody>
          <a:bodyPr>
            <a:normAutofit/>
          </a:bodyPr>
          <a:lstStyle/>
          <a:p>
            <a:r>
              <a:rPr lang="en-CA" sz="5400" b="1" dirty="0">
                <a:solidFill>
                  <a:srgbClr val="0070C0"/>
                </a:solidFill>
              </a:rPr>
              <a:t>T.E.A.M (Posting Principles)</a:t>
            </a:r>
          </a:p>
        </p:txBody>
      </p:sp>
      <p:pic>
        <p:nvPicPr>
          <p:cNvPr id="1028" name="Picture 4" descr="C:\Users\Sofie Andreou\AppData\Local\Microsoft\Windows\INetCache\IE\E673H9NX\PekingR_team_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5176759"/>
            <a:ext cx="2195736" cy="9692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automatically generated">
            <a:extLst>
              <a:ext uri="{FF2B5EF4-FFF2-40B4-BE49-F238E27FC236}">
                <a16:creationId xmlns:a16="http://schemas.microsoft.com/office/drawing/2014/main" id="{618E71CD-7D5D-4815-BD61-4E62D78AEB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336417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112" y="173344"/>
            <a:ext cx="3528391" cy="1143000"/>
          </a:xfrm>
        </p:spPr>
        <p:txBody>
          <a:bodyPr>
            <a:normAutofit/>
          </a:bodyPr>
          <a:lstStyle/>
          <a:p>
            <a:r>
              <a:rPr lang="en-CA" sz="4400" b="1" dirty="0">
                <a:solidFill>
                  <a:srgbClr val="0070C0"/>
                </a:solidFill>
              </a:rPr>
              <a:t>T = TRUST</a:t>
            </a:r>
          </a:p>
        </p:txBody>
      </p:sp>
      <p:pic>
        <p:nvPicPr>
          <p:cNvPr id="3077" name="Picture 5" descr="C:\Users\Sofie Andreou\AppData\Local\Microsoft\Windows\INetCache\IE\7TEBCZE3\Feelings-and-emotion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0617" y="2348880"/>
            <a:ext cx="2637772" cy="280776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Sofie Andreou\AppData\Local\Microsoft\Windows\INetCache\IE\IFLWJMZ4\livestream-suifre-un-hacke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5156642"/>
            <a:ext cx="2118538" cy="10325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CEF498D1-7258-46A9-A23C-E4486F19F2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
        <p:nvSpPr>
          <p:cNvPr id="4" name="TextBox 3">
            <a:extLst>
              <a:ext uri="{FF2B5EF4-FFF2-40B4-BE49-F238E27FC236}">
                <a16:creationId xmlns:a16="http://schemas.microsoft.com/office/drawing/2014/main" id="{A0395716-13E5-432D-A303-B13D65BC1110}"/>
              </a:ext>
            </a:extLst>
          </p:cNvPr>
          <p:cNvSpPr txBox="1"/>
          <p:nvPr/>
        </p:nvSpPr>
        <p:spPr>
          <a:xfrm>
            <a:off x="755576" y="1844824"/>
            <a:ext cx="2952328" cy="769441"/>
          </a:xfrm>
          <a:prstGeom prst="rect">
            <a:avLst/>
          </a:prstGeom>
          <a:noFill/>
        </p:spPr>
        <p:txBody>
          <a:bodyPr wrap="square" rtlCol="0">
            <a:spAutoFit/>
          </a:bodyPr>
          <a:lstStyle/>
          <a:p>
            <a:r>
              <a:rPr lang="en-US" sz="4400" b="1" dirty="0">
                <a:solidFill>
                  <a:srgbClr val="0070C0"/>
                </a:solidFill>
              </a:rPr>
              <a:t>Authentic</a:t>
            </a:r>
          </a:p>
        </p:txBody>
      </p:sp>
    </p:spTree>
    <p:extLst>
      <p:ext uri="{BB962C8B-B14F-4D97-AF65-F5344CB8AC3E}">
        <p14:creationId xmlns:p14="http://schemas.microsoft.com/office/powerpoint/2010/main" val="5616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heel(1)">
                                      <p:cBhvr>
                                        <p:cTn id="7" dur="2000"/>
                                        <p:tgtEl>
                                          <p:spTgt spid="307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9"/>
                                        </p:tgtEl>
                                        <p:attrNameLst>
                                          <p:attrName>style.visibility</p:attrName>
                                        </p:attrNameLst>
                                      </p:cBhvr>
                                      <p:to>
                                        <p:strVal val="visible"/>
                                      </p:to>
                                    </p:set>
                                    <p:animEffect transition="in" filter="wheel(1)">
                                      <p:cBhvr>
                                        <p:cTn id="12" dur="20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7405" y="1196752"/>
            <a:ext cx="6624736" cy="3474720"/>
          </a:xfrm>
        </p:spPr>
        <p:txBody>
          <a:bodyPr>
            <a:noAutofit/>
          </a:bodyPr>
          <a:lstStyle/>
          <a:p>
            <a:pPr fontAlgn="base"/>
            <a:r>
              <a:rPr lang="en-CA" sz="2000" dirty="0">
                <a:solidFill>
                  <a:srgbClr val="0070C0"/>
                </a:solidFill>
              </a:rPr>
              <a:t>A Post must instill trust in your brand, product, service or staff. Think creatively on how you do this. One way NOT to do this is by posting "brochure-ware" or stock photos on social media. </a:t>
            </a:r>
          </a:p>
          <a:p>
            <a:pPr fontAlgn="base"/>
            <a:r>
              <a:rPr lang="en-CA" sz="2000" dirty="0">
                <a:solidFill>
                  <a:srgbClr val="0070C0"/>
                </a:solidFill>
              </a:rPr>
              <a:t>One way to instill trust is finding creative ways to entice </a:t>
            </a:r>
            <a:r>
              <a:rPr lang="en-CA" sz="2000" b="1" dirty="0">
                <a:solidFill>
                  <a:srgbClr val="0070C0"/>
                </a:solidFill>
              </a:rPr>
              <a:t>User Generated </a:t>
            </a:r>
            <a:r>
              <a:rPr lang="en-CA" sz="2000" dirty="0">
                <a:solidFill>
                  <a:srgbClr val="0070C0"/>
                </a:solidFill>
              </a:rPr>
              <a:t>content in posts. </a:t>
            </a:r>
          </a:p>
          <a:p>
            <a:pPr fontAlgn="base"/>
            <a:endParaRPr lang="en-CA" dirty="0">
              <a:solidFill>
                <a:srgbClr val="0070C0"/>
              </a:solidFill>
            </a:endParaRPr>
          </a:p>
          <a:p>
            <a:pPr fontAlgn="base"/>
            <a:r>
              <a:rPr lang="en-CA" sz="2000" dirty="0">
                <a:solidFill>
                  <a:srgbClr val="0070C0"/>
                </a:solidFill>
              </a:rPr>
              <a:t>I'm referring to either client or staff experiences as </a:t>
            </a:r>
            <a:r>
              <a:rPr lang="en-CA" sz="2000" b="1" dirty="0">
                <a:solidFill>
                  <a:srgbClr val="0070C0"/>
                </a:solidFill>
              </a:rPr>
              <a:t>User Generated content</a:t>
            </a:r>
            <a:r>
              <a:rPr lang="en-CA" sz="2000" dirty="0">
                <a:solidFill>
                  <a:srgbClr val="0070C0"/>
                </a:solidFill>
              </a:rPr>
              <a:t>. To instill trust, the digital solution needs to encourage or capture user experience or staff knowledge. Posting beautifully made brochures and expecting to build trust does not work. </a:t>
            </a:r>
          </a:p>
          <a:p>
            <a:pPr fontAlgn="base"/>
            <a:endParaRPr lang="en-CA" dirty="0">
              <a:solidFill>
                <a:srgbClr val="0070C0"/>
              </a:solidFill>
            </a:endParaRPr>
          </a:p>
          <a:p>
            <a:pPr fontAlgn="base"/>
            <a:r>
              <a:rPr lang="en-CA" sz="2000" dirty="0">
                <a:solidFill>
                  <a:srgbClr val="0070C0"/>
                </a:solidFill>
              </a:rPr>
              <a:t>Real life visuals and sentiments from real people instill more trust then brochure-ware.</a:t>
            </a:r>
          </a:p>
        </p:txBody>
      </p:sp>
      <p:sp>
        <p:nvSpPr>
          <p:cNvPr id="2" name="Title 1"/>
          <p:cNvSpPr>
            <a:spLocks noGrp="1"/>
          </p:cNvSpPr>
          <p:nvPr>
            <p:ph type="title"/>
          </p:nvPr>
        </p:nvSpPr>
        <p:spPr>
          <a:xfrm>
            <a:off x="755576" y="53752"/>
            <a:ext cx="3528391" cy="1143000"/>
          </a:xfrm>
        </p:spPr>
        <p:txBody>
          <a:bodyPr>
            <a:normAutofit/>
          </a:bodyPr>
          <a:lstStyle/>
          <a:p>
            <a:r>
              <a:rPr lang="en-CA" sz="3600" b="1" dirty="0">
                <a:solidFill>
                  <a:srgbClr val="0070C0"/>
                </a:solidFill>
              </a:rPr>
              <a:t>T = TRUST</a:t>
            </a:r>
          </a:p>
        </p:txBody>
      </p:sp>
      <p:pic>
        <p:nvPicPr>
          <p:cNvPr id="4" name="Picture 4" descr="C:\Users\Sofie Andreou\AppData\Local\Microsoft\Windows\INetCache\IE\E673H9NX\PekingR_team_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445" y="5661248"/>
            <a:ext cx="1835696" cy="81031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ofie Andreou\AppData\Local\Microsoft\Windows\INetCache\IE\LN0P0CDU\community[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597297"/>
            <a:ext cx="2087893" cy="1565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sign&#10;&#10;Description automatically generated">
            <a:extLst>
              <a:ext uri="{FF2B5EF4-FFF2-40B4-BE49-F238E27FC236}">
                <a16:creationId xmlns:a16="http://schemas.microsoft.com/office/drawing/2014/main" id="{AC578A18-15C8-427B-A2A5-208B48F1FF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232297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007" y="-154234"/>
            <a:ext cx="7200799" cy="1143000"/>
          </a:xfrm>
        </p:spPr>
        <p:txBody>
          <a:bodyPr>
            <a:normAutofit/>
          </a:bodyPr>
          <a:lstStyle/>
          <a:p>
            <a:r>
              <a:rPr lang="en-CA" sz="3600" b="1" dirty="0">
                <a:solidFill>
                  <a:srgbClr val="0070C0"/>
                </a:solidFill>
              </a:rPr>
              <a:t>E = </a:t>
            </a:r>
            <a:r>
              <a:rPr lang="en-CA" sz="4000" b="1" dirty="0">
                <a:solidFill>
                  <a:srgbClr val="0070C0"/>
                </a:solidFill>
              </a:rPr>
              <a:t>Engagement</a:t>
            </a:r>
            <a:r>
              <a:rPr lang="en-CA" sz="3600" b="1" dirty="0">
                <a:solidFill>
                  <a:srgbClr val="0070C0"/>
                </a:solidFill>
              </a:rPr>
              <a:t> = Growth &amp; Trust</a:t>
            </a:r>
          </a:p>
        </p:txBody>
      </p:sp>
      <p:pic>
        <p:nvPicPr>
          <p:cNvPr id="3076" name="Picture 4" descr="C:\Users\Sofie Andreou\AppData\Local\Microsoft\Windows\INetCache\IE\LN0P0CDU\Sledbenici[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1916832"/>
            <a:ext cx="5903547" cy="33123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ofie Andreou\AppData\Local\Microsoft\Windows\INetCache\IE\BQCZ1N6A\cs-growth-blocks2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340768"/>
            <a:ext cx="2333349" cy="136931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ofie Andreou\AppData\Local\Microsoft\Windows\INetCache\IE\X9L1XLU3\trust-facto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187466">
            <a:off x="1965818" y="4706411"/>
            <a:ext cx="2546232" cy="19096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ofie Andreou\AppData\Local\Microsoft\Windows\INetCache\IE\X9L1XLU3\exponential_growth_2[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8874" y="2911600"/>
            <a:ext cx="1130808" cy="132283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ofie Andreou\AppData\Local\Microsoft\Windows\INetCache\IE\IFLWJMZ4\service-marketing-sales[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196752"/>
            <a:ext cx="1289641" cy="12493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AF5987B6-1BD5-4112-A7AA-7A5A3A22F6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406972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heel(1)">
                                      <p:cBhvr>
                                        <p:cTn id="7" dur="20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heel(1)">
                                      <p:cBhvr>
                                        <p:cTn id="12" dur="20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wheel(1)">
                                      <p:cBhvr>
                                        <p:cTn id="17" dur="2000"/>
                                        <p:tgtEl>
                                          <p:spTgt spid="409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wheel(1)">
                                      <p:cBhvr>
                                        <p:cTn id="22" dur="20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animEffect transition="in" filter="wheel(1)">
                                      <p:cBhvr>
                                        <p:cTn id="27"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160" y="440871"/>
            <a:ext cx="8229600" cy="1143000"/>
          </a:xfrm>
        </p:spPr>
        <p:txBody>
          <a:bodyPr>
            <a:noAutofit/>
          </a:bodyPr>
          <a:lstStyle/>
          <a:p>
            <a:pPr lvl="1"/>
            <a:r>
              <a:rPr lang="en-CA" sz="4000" b="1" dirty="0">
                <a:solidFill>
                  <a:srgbClr val="0070C0"/>
                </a:solidFill>
                <a:latin typeface="+mn-lt"/>
              </a:rPr>
              <a:t>81% </a:t>
            </a:r>
            <a:r>
              <a:rPr lang="en-CA" sz="2400" b="1" dirty="0">
                <a:solidFill>
                  <a:srgbClr val="0070C0"/>
                </a:solidFill>
                <a:latin typeface="+mn-lt"/>
              </a:rPr>
              <a:t>of consumers’ purchasing decisions are influenced by their friends’ social media posts. </a:t>
            </a:r>
            <a:br>
              <a:rPr lang="en-CA" sz="2800" b="1" dirty="0">
                <a:solidFill>
                  <a:srgbClr val="0070C0"/>
                </a:solidFill>
                <a:latin typeface="+mn-lt"/>
              </a:rPr>
            </a:br>
            <a:r>
              <a:rPr lang="en-CA" b="1" dirty="0">
                <a:solidFill>
                  <a:srgbClr val="0070C0"/>
                </a:solidFill>
                <a:latin typeface="+mn-lt"/>
              </a:rPr>
              <a:t>(Source </a:t>
            </a:r>
            <a:r>
              <a:rPr lang="en-CA" b="1" dirty="0">
                <a:solidFill>
                  <a:srgbClr val="0070C0"/>
                </a:solidFill>
                <a:latin typeface="+mn-lt"/>
                <a:hlinkClick r:id="rId2">
                  <a:extLst>
                    <a:ext uri="{A12FA001-AC4F-418D-AE19-62706E023703}">
                      <ahyp:hlinkClr xmlns:ahyp="http://schemas.microsoft.com/office/drawing/2018/hyperlinkcolor" val="tx"/>
                    </a:ext>
                  </a:extLst>
                </a:hlinkClick>
              </a:rPr>
              <a:t>Forbes</a:t>
            </a:r>
            <a:r>
              <a:rPr lang="en-CA" b="1" dirty="0">
                <a:solidFill>
                  <a:srgbClr val="0070C0"/>
                </a:solidFill>
                <a:latin typeface="+mn-lt"/>
              </a:rPr>
              <a:t>)</a:t>
            </a:r>
          </a:p>
        </p:txBody>
      </p:sp>
      <p:grpSp>
        <p:nvGrpSpPr>
          <p:cNvPr id="7" name="Group 6"/>
          <p:cNvGrpSpPr/>
          <p:nvPr/>
        </p:nvGrpSpPr>
        <p:grpSpPr>
          <a:xfrm>
            <a:off x="1752444" y="1844824"/>
            <a:ext cx="6912768" cy="4320479"/>
            <a:chOff x="2123728" y="1556793"/>
            <a:chExt cx="6912768" cy="4320479"/>
          </a:xfrm>
        </p:grpSpPr>
        <p:pic>
          <p:nvPicPr>
            <p:cNvPr id="1027"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705"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853"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001"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149" y="158507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299" y="1585077"/>
              <a:ext cx="1764197" cy="21602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468230" y="2136028"/>
              <a:ext cx="903047" cy="1001767"/>
              <a:chOff x="2434525" y="2265159"/>
              <a:chExt cx="903047" cy="1001767"/>
            </a:xfrm>
          </p:grpSpPr>
          <p:pic>
            <p:nvPicPr>
              <p:cNvPr id="103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103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3668953" y="2288428"/>
              <a:ext cx="903047" cy="1001767"/>
              <a:chOff x="2434525" y="2265159"/>
              <a:chExt cx="903047" cy="1001767"/>
            </a:xfrm>
          </p:grpSpPr>
          <p:pic>
            <p:nvPicPr>
              <p:cNvPr id="3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3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4932040" y="2348880"/>
              <a:ext cx="903047" cy="1001767"/>
              <a:chOff x="2434525" y="2265159"/>
              <a:chExt cx="903047" cy="1001767"/>
            </a:xfrm>
          </p:grpSpPr>
          <p:pic>
            <p:nvPicPr>
              <p:cNvPr id="41"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45"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6156176" y="2368358"/>
              <a:ext cx="903047" cy="1001767"/>
              <a:chOff x="2434525" y="2265159"/>
              <a:chExt cx="903047" cy="1001767"/>
            </a:xfrm>
          </p:grpSpPr>
          <p:pic>
            <p:nvPicPr>
              <p:cNvPr id="48"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52"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7452320" y="2309370"/>
              <a:ext cx="903047" cy="1001767"/>
              <a:chOff x="2434525" y="2265159"/>
              <a:chExt cx="903047" cy="1001767"/>
            </a:xfrm>
          </p:grpSpPr>
          <p:pic>
            <p:nvPicPr>
              <p:cNvPr id="55"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59"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876"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024"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172" y="371703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322" y="3717032"/>
              <a:ext cx="1764197" cy="2160239"/>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2332253" y="4267983"/>
              <a:ext cx="903047" cy="1001767"/>
              <a:chOff x="2434525" y="2265159"/>
              <a:chExt cx="903047" cy="1001767"/>
            </a:xfrm>
          </p:grpSpPr>
          <p:pic>
            <p:nvPicPr>
              <p:cNvPr id="67"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71"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p:cNvGrpSpPr/>
            <p:nvPr/>
          </p:nvGrpSpPr>
          <p:grpSpPr>
            <a:xfrm>
              <a:off x="3532976" y="4420383"/>
              <a:ext cx="903047" cy="1001767"/>
              <a:chOff x="2434525" y="2265159"/>
              <a:chExt cx="903047" cy="1001767"/>
            </a:xfrm>
          </p:grpSpPr>
          <p:pic>
            <p:nvPicPr>
              <p:cNvPr id="7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7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796063" y="4480835"/>
              <a:ext cx="903047" cy="1001767"/>
              <a:chOff x="2434525" y="2265159"/>
              <a:chExt cx="903047" cy="1001767"/>
            </a:xfrm>
          </p:grpSpPr>
          <p:pic>
            <p:nvPicPr>
              <p:cNvPr id="81"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85"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p:cNvGrpSpPr/>
            <p:nvPr/>
          </p:nvGrpSpPr>
          <p:grpSpPr>
            <a:xfrm>
              <a:off x="6239428" y="4755198"/>
              <a:ext cx="328296" cy="529739"/>
              <a:chOff x="-1563470" y="2348638"/>
              <a:chExt cx="1009976" cy="1093039"/>
            </a:xfrm>
          </p:grpSpPr>
          <p:pic>
            <p:nvPicPr>
              <p:cNvPr id="102"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540" y="2748677"/>
                <a:ext cx="412764" cy="41276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3" descr="C:\Users\Sofie Andreou\AppData\Local\Microsoft\Windows\INetCache\IE\5MHS4XQP\Facebook-Icon-2-1021x1024[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39937" y="2348638"/>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5" descr="C:\Users\Sofie Andreou\AppData\Local\Microsoft\Windows\INetCache\IE\D7EGI4H5\1024px-Pinterest_Shiny_Icon.svg[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1011" y="2660859"/>
                <a:ext cx="402891" cy="4028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9637" y="3063749"/>
                <a:ext cx="377929" cy="377928"/>
              </a:xfrm>
              <a:prstGeom prst="rect">
                <a:avLst/>
              </a:prstGeom>
            </p:spPr>
          </p:pic>
          <p:pic>
            <p:nvPicPr>
              <p:cNvPr id="106" name="Picture 14" descr="C:\Users\Sofie Andreou\AppData\Local\Microsoft\Windows\INetCache\IE\5MHS4XQP\Google_icon[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0074" y="2771768"/>
                <a:ext cx="366580" cy="3665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3470" y="3077961"/>
                <a:ext cx="188966" cy="18896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 name="Picture 2" descr="A close up of a sign&#10;&#10;Description automatically generated">
            <a:extLst>
              <a:ext uri="{FF2B5EF4-FFF2-40B4-BE49-F238E27FC236}">
                <a16:creationId xmlns:a16="http://schemas.microsoft.com/office/drawing/2014/main" id="{78974EAE-43E8-4C55-825D-A8183944C9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69296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15383"/>
            <a:ext cx="3312368" cy="1143000"/>
          </a:xfrm>
        </p:spPr>
        <p:txBody>
          <a:bodyPr>
            <a:normAutofit/>
          </a:bodyPr>
          <a:lstStyle/>
          <a:p>
            <a:r>
              <a:rPr lang="en-CA" sz="3600" b="1" dirty="0">
                <a:solidFill>
                  <a:srgbClr val="0070C0"/>
                </a:solidFill>
              </a:rPr>
              <a:t>A= </a:t>
            </a:r>
            <a:r>
              <a:rPr lang="en-CA" b="1" dirty="0">
                <a:solidFill>
                  <a:srgbClr val="0070C0"/>
                </a:solidFill>
              </a:rPr>
              <a:t>Action</a:t>
            </a:r>
            <a:endParaRPr lang="en-CA" sz="3600" b="1" dirty="0">
              <a:solidFill>
                <a:srgbClr val="0070C0"/>
              </a:solidFill>
            </a:endParaRPr>
          </a:p>
        </p:txBody>
      </p:sp>
      <p:pic>
        <p:nvPicPr>
          <p:cNvPr id="2052" name="Picture 4" descr="C:\Users\Sofie Andreou\AppData\Local\Microsoft\Windows\INetCache\IE\JU8IS16J\call-to-action[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276872"/>
            <a:ext cx="4742805" cy="37942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ofie Andreou\AppData\Local\Microsoft\Windows\INetCache\IE\BQCZ1N6A\learn_onlin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296" y="1987897"/>
            <a:ext cx="1790452" cy="134539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Sofie Andreou\AppData\Local\Microsoft\Windows\INetCache\IE\X9L1XLU3\Watch_logo_201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111" y="1655991"/>
            <a:ext cx="16573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ofie Andreou\AppData\Local\Microsoft\Windows\INetCache\IE\MPYOCG0V\signup[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6136" y="2953381"/>
            <a:ext cx="1540171"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21A67FB2-6E00-4E22-8C74-D923B84E00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195572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heel(1)">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heel(1)">
                                      <p:cBhvr>
                                        <p:cTn id="12" dur="20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wheel(1)">
                                      <p:cBhvr>
                                        <p:cTn id="17" dur="20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7A53788-1A47-4FDC-8C9F-C402AEBF34AF}"/>
              </a:ext>
            </a:extLst>
          </p:cNvPr>
          <p:cNvSpPr txBox="1"/>
          <p:nvPr/>
        </p:nvSpPr>
        <p:spPr>
          <a:xfrm flipH="1">
            <a:off x="2401352" y="709276"/>
            <a:ext cx="5904656" cy="3970318"/>
          </a:xfrm>
          <a:prstGeom prst="rect">
            <a:avLst/>
          </a:prstGeom>
          <a:noFill/>
        </p:spPr>
        <p:txBody>
          <a:bodyPr wrap="square" rtlCol="0">
            <a:spAutoFit/>
          </a:bodyPr>
          <a:lstStyle/>
          <a:p>
            <a:pPr algn="ctr"/>
            <a:r>
              <a:rPr lang="en-US" sz="6000" dirty="0">
                <a:solidFill>
                  <a:srgbClr val="0070C0"/>
                </a:solidFill>
              </a:rPr>
              <a:t>Can you think of a</a:t>
            </a:r>
          </a:p>
          <a:p>
            <a:pPr algn="ctr"/>
            <a:r>
              <a:rPr lang="en-US" sz="7200" dirty="0">
                <a:solidFill>
                  <a:srgbClr val="0070C0"/>
                </a:solidFill>
              </a:rPr>
              <a:t>C.T.A</a:t>
            </a:r>
          </a:p>
          <a:p>
            <a:pPr algn="ctr"/>
            <a:r>
              <a:rPr lang="en-US" sz="6000" dirty="0">
                <a:solidFill>
                  <a:srgbClr val="0070C0"/>
                </a:solidFill>
              </a:rPr>
              <a:t>you might add to </a:t>
            </a:r>
          </a:p>
          <a:p>
            <a:pPr algn="ctr"/>
            <a:r>
              <a:rPr lang="en-US" sz="6000" dirty="0">
                <a:solidFill>
                  <a:srgbClr val="0070C0"/>
                </a:solidFill>
              </a:rPr>
              <a:t>your posts!??</a:t>
            </a:r>
          </a:p>
        </p:txBody>
      </p:sp>
      <p:pic>
        <p:nvPicPr>
          <p:cNvPr id="4" name="Graphic 3" descr="Help">
            <a:extLst>
              <a:ext uri="{FF2B5EF4-FFF2-40B4-BE49-F238E27FC236}">
                <a16:creationId xmlns:a16="http://schemas.microsoft.com/office/drawing/2014/main" id="{2BDC0ECC-589B-492D-B75A-BDF1D6573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960" y="692696"/>
            <a:ext cx="1851392" cy="1851392"/>
          </a:xfrm>
          <a:prstGeom prst="rect">
            <a:avLst/>
          </a:prstGeom>
        </p:spPr>
      </p:pic>
      <p:pic>
        <p:nvPicPr>
          <p:cNvPr id="5" name="Picture 4" descr="A close up of a logo&#10;&#10;Description automatically generated">
            <a:extLst>
              <a:ext uri="{FF2B5EF4-FFF2-40B4-BE49-F238E27FC236}">
                <a16:creationId xmlns:a16="http://schemas.microsoft.com/office/drawing/2014/main" id="{4F06432E-B718-48A1-885D-F40D074716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6" name="TextBox 5">
            <a:extLst>
              <a:ext uri="{FF2B5EF4-FFF2-40B4-BE49-F238E27FC236}">
                <a16:creationId xmlns:a16="http://schemas.microsoft.com/office/drawing/2014/main" id="{D67C537B-A79A-4152-8257-3D9404F1CE75}"/>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818855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87762425"/>
              </p:ext>
            </p:extLst>
          </p:nvPr>
        </p:nvGraphicFramePr>
        <p:xfrm>
          <a:off x="1763688" y="566419"/>
          <a:ext cx="7380312" cy="5004861"/>
        </p:xfrm>
        <a:graphic>
          <a:graphicData uri="http://schemas.openxmlformats.org/drawingml/2006/table">
            <a:tbl>
              <a:tblPr firstRow="1" firstCol="1" lastRow="1" lastCol="1" bandRow="1" bandCol="1">
                <a:tableStyleId>{5C22544A-7EE6-4342-B048-85BDC9FD1C3A}</a:tableStyleId>
              </a:tblPr>
              <a:tblGrid>
                <a:gridCol w="7380312">
                  <a:extLst>
                    <a:ext uri="{9D8B030D-6E8A-4147-A177-3AD203B41FA5}">
                      <a16:colId xmlns:a16="http://schemas.microsoft.com/office/drawing/2014/main" val="20000"/>
                    </a:ext>
                  </a:extLst>
                </a:gridCol>
              </a:tblGrid>
              <a:tr h="572966">
                <a:tc>
                  <a:txBody>
                    <a:bodyPr/>
                    <a:lstStyle/>
                    <a:p>
                      <a:pPr>
                        <a:spcBef>
                          <a:spcPts val="300"/>
                        </a:spcBef>
                        <a:spcAft>
                          <a:spcPts val="300"/>
                        </a:spcAft>
                      </a:pPr>
                      <a:endParaRPr lang="en-CA" sz="2400" b="1" dirty="0">
                        <a:solidFill>
                          <a:srgbClr val="0070C0"/>
                        </a:solidFill>
                        <a:effectLst/>
                      </a:endParaRPr>
                    </a:p>
                  </a:txBody>
                  <a:tcPr marL="64218" marR="64218" marT="0" marB="0">
                    <a:solidFill>
                      <a:schemeClr val="bg1"/>
                    </a:solidFill>
                  </a:tcPr>
                </a:tc>
                <a:extLst>
                  <a:ext uri="{0D108BD9-81ED-4DB2-BD59-A6C34878D82A}">
                    <a16:rowId xmlns:a16="http://schemas.microsoft.com/office/drawing/2014/main" val="10000"/>
                  </a:ext>
                </a:extLst>
              </a:tr>
              <a:tr h="336141">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latin typeface="+mn-lt"/>
                          <a:ea typeface="+mn-ea"/>
                          <a:cs typeface="+mn-cs"/>
                        </a:rPr>
                        <a:t>Buy NOW!</a:t>
                      </a:r>
                    </a:p>
                    <a:p>
                      <a:pPr marL="285750" indent="-285750">
                        <a:spcBef>
                          <a:spcPts val="150"/>
                        </a:spcBef>
                        <a:spcAft>
                          <a:spcPts val="150"/>
                        </a:spcAft>
                        <a:buFont typeface="Arial" panose="020B0604020202020204" pitchFamily="34" charset="0"/>
                        <a:buChar char="•"/>
                      </a:pPr>
                      <a:r>
                        <a:rPr lang="en-CA" sz="2800" b="0" dirty="0">
                          <a:solidFill>
                            <a:srgbClr val="0070C0"/>
                          </a:solidFill>
                          <a:effectLst/>
                          <a:latin typeface="+mn-lt"/>
                          <a:ea typeface="+mn-ea"/>
                          <a:cs typeface="+mn-cs"/>
                        </a:rPr>
                        <a:t>Signing</a:t>
                      </a:r>
                      <a:r>
                        <a:rPr lang="en-CA" sz="2800" b="0" baseline="0" dirty="0">
                          <a:solidFill>
                            <a:srgbClr val="0070C0"/>
                          </a:solidFill>
                          <a:effectLst/>
                          <a:latin typeface="+mn-lt"/>
                          <a:ea typeface="+mn-ea"/>
                          <a:cs typeface="+mn-cs"/>
                        </a:rPr>
                        <a:t> Up For An Event</a:t>
                      </a:r>
                    </a:p>
                  </a:txBody>
                  <a:tcPr marL="64218" marR="64218" marT="0" marB="0">
                    <a:solidFill>
                      <a:schemeClr val="bg1"/>
                    </a:solidFill>
                  </a:tcPr>
                </a:tc>
                <a:extLst>
                  <a:ext uri="{0D108BD9-81ED-4DB2-BD59-A6C34878D82A}">
                    <a16:rowId xmlns:a16="http://schemas.microsoft.com/office/drawing/2014/main" val="10001"/>
                  </a:ext>
                </a:extLst>
              </a:tr>
              <a:tr h="375032">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“Opt-In” </a:t>
                      </a:r>
                      <a:r>
                        <a:rPr lang="en-CA" sz="2800" b="0" dirty="0" err="1">
                          <a:solidFill>
                            <a:srgbClr val="0070C0"/>
                          </a:solidFill>
                          <a:effectLst/>
                        </a:rPr>
                        <a:t>ing</a:t>
                      </a:r>
                      <a:r>
                        <a:rPr lang="en-CA" sz="2800" b="0" baseline="0" dirty="0">
                          <a:solidFill>
                            <a:srgbClr val="0070C0"/>
                          </a:solidFill>
                          <a:effectLst/>
                        </a:rPr>
                        <a:t> </a:t>
                      </a:r>
                      <a:r>
                        <a:rPr lang="en-CA" sz="2800" b="0" dirty="0">
                          <a:solidFill>
                            <a:srgbClr val="0070C0"/>
                          </a:solidFill>
                          <a:effectLst/>
                        </a:rPr>
                        <a:t>to your</a:t>
                      </a:r>
                      <a:r>
                        <a:rPr lang="en-CA" sz="2800" b="0" baseline="0" dirty="0">
                          <a:solidFill>
                            <a:srgbClr val="0070C0"/>
                          </a:solidFill>
                          <a:effectLst/>
                        </a:rPr>
                        <a:t> </a:t>
                      </a:r>
                      <a:r>
                        <a:rPr lang="en-CA" sz="2800" b="0" dirty="0">
                          <a:solidFill>
                            <a:srgbClr val="0070C0"/>
                          </a:solidFill>
                          <a:effectLst/>
                        </a:rPr>
                        <a:t>e-Newsletter</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2"/>
                  </a:ext>
                </a:extLst>
              </a:tr>
              <a:tr h="375032">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Clicking on “more details”</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3"/>
                  </a:ext>
                </a:extLst>
              </a:tr>
              <a:tr h="464685">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Downloading documents </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4"/>
                  </a:ext>
                </a:extLst>
              </a:tr>
              <a:tr h="464685">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Linking to your Website from:</a:t>
                      </a:r>
                      <a:r>
                        <a:rPr lang="en-CA" sz="2800" b="0" baseline="0" dirty="0">
                          <a:solidFill>
                            <a:srgbClr val="0070C0"/>
                          </a:solidFill>
                          <a:effectLst/>
                        </a:rPr>
                        <a:t> Directly </a:t>
                      </a:r>
                      <a:r>
                        <a:rPr lang="en-CA" sz="2800" b="0" dirty="0">
                          <a:solidFill>
                            <a:srgbClr val="0070C0"/>
                          </a:solidFill>
                          <a:effectLst/>
                        </a:rPr>
                        <a:t>Social, </a:t>
                      </a:r>
                      <a:r>
                        <a:rPr lang="en-CA" sz="2800" b="0" dirty="0" err="1">
                          <a:solidFill>
                            <a:srgbClr val="0070C0"/>
                          </a:solidFill>
                          <a:effectLst/>
                        </a:rPr>
                        <a:t>eNews</a:t>
                      </a:r>
                      <a:r>
                        <a:rPr lang="en-CA" sz="2800" b="0" dirty="0">
                          <a:solidFill>
                            <a:srgbClr val="0070C0"/>
                          </a:solidFill>
                          <a:effectLst/>
                        </a:rPr>
                        <a:t> or Google!</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5"/>
                  </a:ext>
                </a:extLst>
              </a:tr>
              <a:tr h="464685">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Liking or Following </a:t>
                      </a:r>
                      <a:r>
                        <a:rPr lang="en-CA" sz="2800" b="0" baseline="0" dirty="0">
                          <a:solidFill>
                            <a:srgbClr val="0070C0"/>
                          </a:solidFill>
                          <a:effectLst/>
                        </a:rPr>
                        <a:t>your </a:t>
                      </a:r>
                      <a:r>
                        <a:rPr lang="en-CA" sz="2800" b="0" dirty="0">
                          <a:solidFill>
                            <a:srgbClr val="0070C0"/>
                          </a:solidFill>
                          <a:effectLst/>
                        </a:rPr>
                        <a:t>Social</a:t>
                      </a:r>
                      <a:r>
                        <a:rPr lang="en-CA" sz="2800" b="0" baseline="0" dirty="0">
                          <a:solidFill>
                            <a:srgbClr val="0070C0"/>
                          </a:solidFill>
                          <a:effectLst/>
                        </a:rPr>
                        <a:t> Media Accounts</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6"/>
                  </a:ext>
                </a:extLst>
              </a:tr>
              <a:tr h="464685">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Viewing an online event’s page.</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7"/>
                  </a:ext>
                </a:extLst>
              </a:tr>
              <a:tr h="384535">
                <a:tc>
                  <a:txBody>
                    <a:bodyPr/>
                    <a:lstStyle/>
                    <a:p>
                      <a:pPr marL="285750" indent="-285750">
                        <a:spcBef>
                          <a:spcPts val="150"/>
                        </a:spcBef>
                        <a:spcAft>
                          <a:spcPts val="150"/>
                        </a:spcAft>
                        <a:buFont typeface="Arial" panose="020B0604020202020204" pitchFamily="34" charset="0"/>
                        <a:buChar char="•"/>
                      </a:pPr>
                      <a:r>
                        <a:rPr lang="en-CA" sz="2800" b="0" dirty="0">
                          <a:solidFill>
                            <a:srgbClr val="0070C0"/>
                          </a:solidFill>
                          <a:effectLst/>
                        </a:rPr>
                        <a:t>Viewing Your</a:t>
                      </a:r>
                      <a:r>
                        <a:rPr lang="en-CA" sz="2800" b="0" baseline="0" dirty="0">
                          <a:solidFill>
                            <a:srgbClr val="0070C0"/>
                          </a:solidFill>
                          <a:effectLst/>
                        </a:rPr>
                        <a:t> Map </a:t>
                      </a:r>
                      <a:r>
                        <a:rPr lang="en-CA" sz="2800" b="0" dirty="0">
                          <a:solidFill>
                            <a:srgbClr val="0070C0"/>
                          </a:solidFill>
                          <a:effectLst/>
                        </a:rPr>
                        <a:t>or Call Now</a:t>
                      </a:r>
                      <a:endParaRPr lang="en-CA" sz="2800" b="0" dirty="0">
                        <a:solidFill>
                          <a:srgbClr val="0070C0"/>
                        </a:solidFill>
                        <a:effectLst/>
                        <a:latin typeface="Arial"/>
                        <a:ea typeface="Times New Roman"/>
                        <a:cs typeface="Times New Roman"/>
                      </a:endParaRPr>
                    </a:p>
                  </a:txBody>
                  <a:tcPr marL="64218" marR="64218" marT="0" marB="0">
                    <a:solidFill>
                      <a:schemeClr val="bg1"/>
                    </a:solidFill>
                  </a:tcPr>
                </a:tc>
                <a:extLst>
                  <a:ext uri="{0D108BD9-81ED-4DB2-BD59-A6C34878D82A}">
                    <a16:rowId xmlns:a16="http://schemas.microsoft.com/office/drawing/2014/main" val="10008"/>
                  </a:ext>
                </a:extLst>
              </a:tr>
            </a:tbl>
          </a:graphicData>
        </a:graphic>
      </p:graphicFrame>
      <p:sp>
        <p:nvSpPr>
          <p:cNvPr id="2" name="Title 1"/>
          <p:cNvSpPr>
            <a:spLocks noGrp="1"/>
          </p:cNvSpPr>
          <p:nvPr>
            <p:ph type="title"/>
          </p:nvPr>
        </p:nvSpPr>
        <p:spPr>
          <a:xfrm>
            <a:off x="251520" y="-33266"/>
            <a:ext cx="8280920" cy="924475"/>
          </a:xfrm>
        </p:spPr>
        <p:txBody>
          <a:bodyPr>
            <a:normAutofit/>
          </a:bodyPr>
          <a:lstStyle/>
          <a:p>
            <a:pPr lvl="0" algn="l"/>
            <a:r>
              <a:rPr lang="en-CA" sz="3600" b="1" dirty="0">
                <a:solidFill>
                  <a:srgbClr val="0070C0"/>
                </a:solidFill>
                <a:effectLst/>
              </a:rPr>
              <a:t>Call to Action Examples </a:t>
            </a:r>
          </a:p>
        </p:txBody>
      </p:sp>
      <p:pic>
        <p:nvPicPr>
          <p:cNvPr id="6" name="Picture 5" descr="A close up of a logo&#10;&#10;Description automatically generated">
            <a:extLst>
              <a:ext uri="{FF2B5EF4-FFF2-40B4-BE49-F238E27FC236}">
                <a16:creationId xmlns:a16="http://schemas.microsoft.com/office/drawing/2014/main" id="{75B367F0-99B3-45E9-A6D5-573C4ADC5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DC7A2737-7DA4-48C9-A370-15DF69058530}"/>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52374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9712" y="1465847"/>
            <a:ext cx="6400800" cy="4194800"/>
          </a:xfrm>
        </p:spPr>
        <p:txBody>
          <a:bodyPr>
            <a:normAutofit/>
          </a:bodyPr>
          <a:lstStyle/>
          <a:p>
            <a:pPr fontAlgn="base"/>
            <a:r>
              <a:rPr lang="en-CA" dirty="0">
                <a:solidFill>
                  <a:srgbClr val="0070C0"/>
                </a:solidFill>
              </a:rPr>
              <a:t>Call to action! Why have a call to action in a digital solution? One, we want make it easy for our clients to connect with us and second, you can measure a click (or action). A request to BUY is not appropriate in each post, by rule of thumb, ask for the sale every fifth post, whether implied or direct. However a call to action is not only about asking for the sale, it can also take the form of asking a question, offering value in the way of a DIY videos, coupons, downloadable information, contest instructions, live-stream audiences, Q&amp;As and so much more! </a:t>
            </a:r>
          </a:p>
          <a:p>
            <a:pPr fontAlgn="base"/>
            <a:r>
              <a:rPr lang="en-CA" dirty="0">
                <a:solidFill>
                  <a:srgbClr val="0070C0"/>
                </a:solidFill>
              </a:rPr>
              <a:t>Action creates another level of engagement, trust and a public endorsement. This is how your clients become your sales people.</a:t>
            </a:r>
          </a:p>
        </p:txBody>
      </p:sp>
      <p:sp>
        <p:nvSpPr>
          <p:cNvPr id="2" name="Title 1"/>
          <p:cNvSpPr>
            <a:spLocks noGrp="1"/>
          </p:cNvSpPr>
          <p:nvPr>
            <p:ph type="title"/>
          </p:nvPr>
        </p:nvSpPr>
        <p:spPr>
          <a:xfrm>
            <a:off x="811271" y="19902"/>
            <a:ext cx="3312368" cy="1143000"/>
          </a:xfrm>
        </p:spPr>
        <p:txBody>
          <a:bodyPr>
            <a:normAutofit/>
          </a:bodyPr>
          <a:lstStyle/>
          <a:p>
            <a:r>
              <a:rPr lang="en-CA" sz="3600" b="1" dirty="0">
                <a:solidFill>
                  <a:srgbClr val="0070C0"/>
                </a:solidFill>
              </a:rPr>
              <a:t>A= </a:t>
            </a:r>
            <a:r>
              <a:rPr lang="en-CA" b="1" dirty="0">
                <a:solidFill>
                  <a:srgbClr val="0070C0"/>
                </a:solidFill>
              </a:rPr>
              <a:t>Action</a:t>
            </a:r>
            <a:endParaRPr lang="en-CA" sz="3600" b="1" dirty="0">
              <a:solidFill>
                <a:srgbClr val="0070C0"/>
              </a:solidFill>
            </a:endParaRPr>
          </a:p>
        </p:txBody>
      </p:sp>
      <p:pic>
        <p:nvPicPr>
          <p:cNvPr id="4" name="Picture 4" descr="C:\Users\Sofie Andreou\AppData\Local\Microsoft\Windows\INetCache\IE\E673H9NX\PekingR_team_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192" y="4969415"/>
            <a:ext cx="3131840" cy="13824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ofie Andreou\AppData\Local\Microsoft\Windows\INetCache\IE\JU8IS16J\call-to-actio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411219"/>
            <a:ext cx="1224136" cy="979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58437F48-5940-48B5-931D-ED5632FA6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E5B9102C-3C1F-4050-81FC-53515AED619B}"/>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76782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F91B-7AB9-4AEF-BC07-602E4DC9A1D4}"/>
              </a:ext>
            </a:extLst>
          </p:cNvPr>
          <p:cNvSpPr>
            <a:spLocks noGrp="1"/>
          </p:cNvSpPr>
          <p:nvPr>
            <p:ph type="title"/>
          </p:nvPr>
        </p:nvSpPr>
        <p:spPr>
          <a:xfrm>
            <a:off x="800100" y="898123"/>
            <a:ext cx="7543800" cy="1450757"/>
          </a:xfrm>
        </p:spPr>
        <p:txBody>
          <a:bodyPr>
            <a:normAutofit fontScale="90000"/>
          </a:bodyPr>
          <a:lstStyle/>
          <a:p>
            <a:r>
              <a:rPr lang="en-CA" sz="4800" b="1" cap="none" spc="50" dirty="0">
                <a:ln w="11430"/>
                <a:solidFill>
                  <a:srgbClr val="0070C0"/>
                </a:solidFill>
              </a:rPr>
              <a:t>In th</a:t>
            </a:r>
            <a:r>
              <a:rPr lang="en-CA" b="1" spc="50" dirty="0">
                <a:ln w="11430"/>
                <a:solidFill>
                  <a:srgbClr val="0070C0"/>
                </a:solidFill>
              </a:rPr>
              <a:t>e area of Digital Marketing What do you think I mean by </a:t>
            </a:r>
            <a:r>
              <a:rPr lang="en-CA" sz="4800" b="1" cap="none" spc="50" dirty="0">
                <a:ln w="11430"/>
                <a:solidFill>
                  <a:srgbClr val="0070C0"/>
                </a:solidFill>
              </a:rPr>
              <a:t>Sub-conscious vs </a:t>
            </a:r>
            <a:r>
              <a:rPr lang="en-CA" sz="4800" b="1" cap="none" spc="50" dirty="0">
                <a:ln w="11430"/>
                <a:solidFill>
                  <a:srgbClr val="FF0000"/>
                </a:solidFill>
              </a:rPr>
              <a:t>Conscious</a:t>
            </a:r>
          </a:p>
        </p:txBody>
      </p:sp>
      <p:pic>
        <p:nvPicPr>
          <p:cNvPr id="4" name="Graphic 3" descr="Help">
            <a:extLst>
              <a:ext uri="{FF2B5EF4-FFF2-40B4-BE49-F238E27FC236}">
                <a16:creationId xmlns:a16="http://schemas.microsoft.com/office/drawing/2014/main" id="{1EB2B8EC-F358-4410-AF8E-852ECDCCA1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5816" y="2348880"/>
            <a:ext cx="3240360" cy="3240360"/>
          </a:xfrm>
          <a:prstGeom prst="rect">
            <a:avLst/>
          </a:prstGeom>
        </p:spPr>
      </p:pic>
      <p:pic>
        <p:nvPicPr>
          <p:cNvPr id="5" name="Picture 4" descr="A close up of a logo&#10;&#10;Description automatically generated">
            <a:extLst>
              <a:ext uri="{FF2B5EF4-FFF2-40B4-BE49-F238E27FC236}">
                <a16:creationId xmlns:a16="http://schemas.microsoft.com/office/drawing/2014/main" id="{9CF4AF70-92EB-4D31-8841-0D7CA1591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6" name="TextBox 5">
            <a:extLst>
              <a:ext uri="{FF2B5EF4-FFF2-40B4-BE49-F238E27FC236}">
                <a16:creationId xmlns:a16="http://schemas.microsoft.com/office/drawing/2014/main" id="{F2C81C1D-237A-479A-AD75-807011185EDF}"/>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168097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78676"/>
            <a:ext cx="4824537" cy="1143000"/>
          </a:xfrm>
        </p:spPr>
        <p:txBody>
          <a:bodyPr>
            <a:normAutofit/>
          </a:bodyPr>
          <a:lstStyle/>
          <a:p>
            <a:r>
              <a:rPr lang="en-CA" sz="3600" dirty="0">
                <a:solidFill>
                  <a:srgbClr val="0070C0"/>
                </a:solidFill>
              </a:rPr>
              <a:t>M = </a:t>
            </a:r>
            <a:r>
              <a:rPr lang="en-CA" sz="4400" dirty="0">
                <a:solidFill>
                  <a:srgbClr val="0070C0"/>
                </a:solidFill>
              </a:rPr>
              <a:t>Measurable</a:t>
            </a:r>
            <a:endParaRPr lang="en-CA" sz="3600" dirty="0">
              <a:solidFill>
                <a:srgbClr val="0070C0"/>
              </a:solidFill>
            </a:endParaRPr>
          </a:p>
        </p:txBody>
      </p:sp>
      <p:pic>
        <p:nvPicPr>
          <p:cNvPr id="5122" name="Picture 2" descr="C:\Users\Sofie Andreou\AppData\Local\Microsoft\Windows\INetCache\IE\0PAIV08L\Haley-SM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274650"/>
            <a:ext cx="4539916" cy="504442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Sofie Andreou\AppData\Local\Microsoft\Windows\INetCache\IE\7TEBCZE3\LearnMeasureBuil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492896"/>
            <a:ext cx="2079856" cy="1388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0FFCA82A-4D54-4B8C-9A7D-22DF5A3312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7" name="TextBox 6">
            <a:extLst>
              <a:ext uri="{FF2B5EF4-FFF2-40B4-BE49-F238E27FC236}">
                <a16:creationId xmlns:a16="http://schemas.microsoft.com/office/drawing/2014/main" id="{40B425C8-D667-40DA-A91C-1F18CCE47BE9}"/>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49315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7980" y="116632"/>
            <a:ext cx="1266210" cy="742681"/>
          </a:xfrm>
          <a:prstGeom prst="rect">
            <a:avLst/>
          </a:prstGeom>
        </p:spPr>
      </p:pic>
      <p:sp>
        <p:nvSpPr>
          <p:cNvPr id="8" name="Title 1"/>
          <p:cNvSpPr>
            <a:spLocks noGrp="1"/>
          </p:cNvSpPr>
          <p:nvPr>
            <p:ph type="title"/>
          </p:nvPr>
        </p:nvSpPr>
        <p:spPr>
          <a:xfrm>
            <a:off x="483526" y="44375"/>
            <a:ext cx="7848871" cy="924475"/>
          </a:xfrm>
        </p:spPr>
        <p:txBody>
          <a:bodyPr>
            <a:noAutofit/>
          </a:bodyPr>
          <a:lstStyle/>
          <a:p>
            <a:pPr algn="l"/>
            <a:r>
              <a:rPr lang="en-CA" sz="2400" b="1" dirty="0">
                <a:solidFill>
                  <a:srgbClr val="0070C0"/>
                </a:solidFill>
              </a:rPr>
              <a:t>T-E-A-</a:t>
            </a:r>
            <a:r>
              <a:rPr lang="en-CA" sz="4000" b="1" dirty="0">
                <a:solidFill>
                  <a:srgbClr val="0070C0"/>
                </a:solidFill>
              </a:rPr>
              <a:t>M</a:t>
            </a:r>
            <a:endParaRPr lang="en-CA" sz="2400" b="1" cap="all" dirty="0">
              <a:solidFill>
                <a:srgbClr val="0070C0"/>
              </a:solidFill>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367" t="11078" r="2804"/>
          <a:stretch/>
        </p:blipFill>
        <p:spPr bwMode="auto">
          <a:xfrm>
            <a:off x="754074" y="1088102"/>
            <a:ext cx="7868325" cy="478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close up of a sign&#10;&#10;Description automatically generated">
            <a:extLst>
              <a:ext uri="{FF2B5EF4-FFF2-40B4-BE49-F238E27FC236}">
                <a16:creationId xmlns:a16="http://schemas.microsoft.com/office/drawing/2014/main" id="{6C1308A6-6AF8-4D5C-9B08-B0AEF87D39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5445224"/>
            <a:ext cx="1962975" cy="1401564"/>
          </a:xfrm>
          <a:prstGeom prst="rect">
            <a:avLst/>
          </a:prstGeom>
        </p:spPr>
      </p:pic>
    </p:spTree>
    <p:extLst>
      <p:ext uri="{BB962C8B-B14F-4D97-AF65-F5344CB8AC3E}">
        <p14:creationId xmlns:p14="http://schemas.microsoft.com/office/powerpoint/2010/main" val="55473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3728" y="1467629"/>
            <a:ext cx="6624736" cy="3474720"/>
          </a:xfrm>
        </p:spPr>
        <p:txBody>
          <a:bodyPr>
            <a:noAutofit/>
          </a:bodyPr>
          <a:lstStyle/>
          <a:p>
            <a:pPr fontAlgn="base"/>
            <a:r>
              <a:rPr lang="en-CA" sz="1600" dirty="0">
                <a:solidFill>
                  <a:srgbClr val="0070C0"/>
                </a:solidFill>
              </a:rPr>
              <a:t>A good digital solution has purpose and solves business goals, therefore must be measurable. Maybe you are rolling out a series of scheduled weekly fun live-streams, featuring staff and client experiences. If your sales are local at one brick &amp; mortar location, you will measure success differently then if your sales are online. So, for a local geographic target, measure success by local viewers and the number of local sales in relation to the number of viewers. If your target is wider or online, you'll measure success by a wider viewer audience, and the number of online sales or website visits to the number of viewers. Your measure of success will be the number of sales or inquires which result following these live-streams. Asking your clients fill in a #Hashtags or coupon code which was only view-able in that same live-stream, to directly track the impact, is just smart digital marketing. An effective marketing solution will utilize a different coupon code in each different marketing medium; print, live-stream, twitter or LinkedIn, to help directly measure the return on that marketing effort's investment.</a:t>
            </a:r>
          </a:p>
        </p:txBody>
      </p:sp>
      <p:sp>
        <p:nvSpPr>
          <p:cNvPr id="2" name="Title 1"/>
          <p:cNvSpPr>
            <a:spLocks noGrp="1"/>
          </p:cNvSpPr>
          <p:nvPr>
            <p:ph type="title"/>
          </p:nvPr>
        </p:nvSpPr>
        <p:spPr>
          <a:xfrm>
            <a:off x="827584" y="0"/>
            <a:ext cx="4824537" cy="1143000"/>
          </a:xfrm>
        </p:spPr>
        <p:txBody>
          <a:bodyPr>
            <a:normAutofit/>
          </a:bodyPr>
          <a:lstStyle/>
          <a:p>
            <a:r>
              <a:rPr lang="en-CA" sz="3600" b="1" dirty="0">
                <a:solidFill>
                  <a:srgbClr val="0070C0"/>
                </a:solidFill>
              </a:rPr>
              <a:t>M = Measurable</a:t>
            </a:r>
          </a:p>
        </p:txBody>
      </p:sp>
      <p:pic>
        <p:nvPicPr>
          <p:cNvPr id="5122" name="Picture 2" descr="C:\Users\Sofie Andreou\AppData\Local\Microsoft\Windows\INetCache\IE\0PAIV08L\Haley-SM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1800199" cy="2000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BF0CC245-EE67-49E2-B101-9C711A351B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7" name="TextBox 6">
            <a:extLst>
              <a:ext uri="{FF2B5EF4-FFF2-40B4-BE49-F238E27FC236}">
                <a16:creationId xmlns:a16="http://schemas.microsoft.com/office/drawing/2014/main" id="{74701E7C-9D70-47A5-ACC9-106C3B7A0468}"/>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805767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387" y="334385"/>
            <a:ext cx="2660591" cy="1143000"/>
          </a:xfrm>
        </p:spPr>
        <p:txBody>
          <a:bodyPr/>
          <a:lstStyle/>
          <a:p>
            <a:r>
              <a:rPr lang="en-CA" b="1" dirty="0">
                <a:solidFill>
                  <a:srgbClr val="0070C0"/>
                </a:solidFill>
              </a:rPr>
              <a:t>T.E.A.M</a:t>
            </a:r>
          </a:p>
        </p:txBody>
      </p:sp>
      <p:pic>
        <p:nvPicPr>
          <p:cNvPr id="1030" name="Picture 6" descr="C:\Users\Sofie Andreou\AppData\Local\Microsoft\Windows\INetCache\IE\0PAIV08L\team_puzzle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485" y="1864432"/>
            <a:ext cx="4678379" cy="35087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ofie Andreou\AppData\Local\Microsoft\Windows\INetCache\IE\IFLWJMZ4\meetin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2568" y="1303016"/>
            <a:ext cx="1255736" cy="9698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ofie Andreou\AppData\Local\Microsoft\Windows\INetCache\IE\X9L1XLU3\roald_dahls_bfg[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6293" y="1758093"/>
            <a:ext cx="1093474" cy="1095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ofie Andreou\AppData\Local\Microsoft\Windows\INetCache\IE\7TEBCZE3\shoppingkid_copy[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874" y="4149080"/>
            <a:ext cx="1452701" cy="10395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Sofie Andreou\AppData\Local\Microsoft\Windows\INetCache\IE\7TEBCZE3\community_cartoon_[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963" y="4069462"/>
            <a:ext cx="1801804" cy="1193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FAEA5A02-0058-4AF4-A365-218AEA177D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10" name="TextBox 9">
            <a:extLst>
              <a:ext uri="{FF2B5EF4-FFF2-40B4-BE49-F238E27FC236}">
                <a16:creationId xmlns:a16="http://schemas.microsoft.com/office/drawing/2014/main" id="{114281F0-2736-4B00-BCE4-A2939CBDB929}"/>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77424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heel(1)">
                                      <p:cBhvr>
                                        <p:cTn id="12" dur="20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wheel(1)">
                                      <p:cBhvr>
                                        <p:cTn id="17" dur="20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wheel(1)">
                                      <p:cBhvr>
                                        <p:cTn id="22"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3768" y="584684"/>
            <a:ext cx="6328792" cy="4248472"/>
          </a:xfrm>
        </p:spPr>
        <p:txBody>
          <a:bodyPr>
            <a:noAutofit/>
          </a:bodyPr>
          <a:lstStyle/>
          <a:p>
            <a:pPr fontAlgn="base"/>
            <a:r>
              <a:rPr lang="en-CA" sz="1800" dirty="0">
                <a:solidFill>
                  <a:srgbClr val="0070C0"/>
                </a:solidFill>
              </a:rPr>
              <a:t>Once you've determined your company's marketing goals, you are ready to implement T.E.A.M digital marketing plans. </a:t>
            </a:r>
          </a:p>
          <a:p>
            <a:pPr fontAlgn="base"/>
            <a:r>
              <a:rPr lang="en-CA" sz="1800" dirty="0">
                <a:solidFill>
                  <a:srgbClr val="0070C0"/>
                </a:solidFill>
              </a:rPr>
              <a:t>There are many dimensions to TEAM. First, the power of the entire TEAM. The public talking about your brand is stronger then your marketing team yelling about it! </a:t>
            </a:r>
          </a:p>
          <a:p>
            <a:pPr fontAlgn="base"/>
            <a:r>
              <a:rPr lang="en-CA" sz="1800" dirty="0">
                <a:solidFill>
                  <a:srgbClr val="0070C0"/>
                </a:solidFill>
              </a:rPr>
              <a:t>Team is defined in terms of both your external and internal teams. Externally, in your target market, your clients become your company's most powerful sales team. As existing and potential clients engage with your posts, they are actually endorsing your brand and increasing your trust quotient. Your internal staff team must be aware, supportive and continuously improving your digital marketing plans.</a:t>
            </a:r>
          </a:p>
        </p:txBody>
      </p:sp>
      <p:sp>
        <p:nvSpPr>
          <p:cNvPr id="2" name="Title 1"/>
          <p:cNvSpPr>
            <a:spLocks noGrp="1"/>
          </p:cNvSpPr>
          <p:nvPr>
            <p:ph type="title"/>
          </p:nvPr>
        </p:nvSpPr>
        <p:spPr>
          <a:xfrm>
            <a:off x="611560" y="518592"/>
            <a:ext cx="2660591" cy="1143000"/>
          </a:xfrm>
        </p:spPr>
        <p:txBody>
          <a:bodyPr/>
          <a:lstStyle/>
          <a:p>
            <a:r>
              <a:rPr lang="en-CA" b="1" dirty="0">
                <a:solidFill>
                  <a:srgbClr val="0070C0"/>
                </a:solidFill>
              </a:rPr>
              <a:t>T.E.A.M</a:t>
            </a:r>
          </a:p>
        </p:txBody>
      </p:sp>
      <p:pic>
        <p:nvPicPr>
          <p:cNvPr id="1028" name="Picture 4" descr="C:\Users\Sofie Andreou\AppData\Local\Microsoft\Windows\INetCache\IE\E673H9NX\PekingR_team_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4293096"/>
            <a:ext cx="1835696" cy="810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ofie Andreou\AppData\Local\Microsoft\Windows\INetCache\IE\0PAIV08L\team_puzzle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708920"/>
            <a:ext cx="2251968" cy="1688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2A5E34F9-6AE9-4202-B1A4-8715AD5478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AAEDB354-438D-4BE7-91E0-FEE3B2750134}"/>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99668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47E-7797-435B-9DF7-BA3FFB13C304}"/>
              </a:ext>
            </a:extLst>
          </p:cNvPr>
          <p:cNvSpPr>
            <a:spLocks noGrp="1"/>
          </p:cNvSpPr>
          <p:nvPr>
            <p:ph type="title"/>
          </p:nvPr>
        </p:nvSpPr>
        <p:spPr/>
        <p:txBody>
          <a:bodyPr>
            <a:normAutofit/>
          </a:bodyPr>
          <a:lstStyle/>
          <a:p>
            <a:r>
              <a:rPr lang="en-US" b="1" dirty="0">
                <a:solidFill>
                  <a:srgbClr val="0070C0"/>
                </a:solidFill>
              </a:rPr>
              <a:t>In terms of Digital Marketing</a:t>
            </a:r>
            <a:br>
              <a:rPr lang="en-US" b="1" dirty="0">
                <a:solidFill>
                  <a:srgbClr val="0070C0"/>
                </a:solidFill>
              </a:rPr>
            </a:br>
            <a:r>
              <a:rPr lang="en-US" b="1" dirty="0">
                <a:solidFill>
                  <a:srgbClr val="0070C0"/>
                </a:solidFill>
              </a:rPr>
              <a:t>What is a Competitive Audit?</a:t>
            </a:r>
          </a:p>
        </p:txBody>
      </p:sp>
      <p:pic>
        <p:nvPicPr>
          <p:cNvPr id="6" name="Graphic 5" descr="Help">
            <a:extLst>
              <a:ext uri="{FF2B5EF4-FFF2-40B4-BE49-F238E27FC236}">
                <a16:creationId xmlns:a16="http://schemas.microsoft.com/office/drawing/2014/main" id="{4C994F4E-8CC6-4B27-8DEC-087CF9A161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7784" y="1916832"/>
            <a:ext cx="3384376" cy="3384376"/>
          </a:xfrm>
          <a:prstGeom prst="rect">
            <a:avLst/>
          </a:prstGeom>
        </p:spPr>
      </p:pic>
      <p:pic>
        <p:nvPicPr>
          <p:cNvPr id="4" name="Picture 3" descr="A close up of a logo&#10;&#10;Description automatically generated">
            <a:extLst>
              <a:ext uri="{FF2B5EF4-FFF2-40B4-BE49-F238E27FC236}">
                <a16:creationId xmlns:a16="http://schemas.microsoft.com/office/drawing/2014/main" id="{18F41981-0956-4025-82B4-531F2F2BA0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5" name="TextBox 4">
            <a:extLst>
              <a:ext uri="{FF2B5EF4-FFF2-40B4-BE49-F238E27FC236}">
                <a16:creationId xmlns:a16="http://schemas.microsoft.com/office/drawing/2014/main" id="{ECBE60FC-A808-44B8-8D17-A5DDAFF5B221}"/>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933312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47E-7797-435B-9DF7-BA3FFB13C304}"/>
              </a:ext>
            </a:extLst>
          </p:cNvPr>
          <p:cNvSpPr>
            <a:spLocks noGrp="1"/>
          </p:cNvSpPr>
          <p:nvPr>
            <p:ph type="title"/>
          </p:nvPr>
        </p:nvSpPr>
        <p:spPr>
          <a:xfrm>
            <a:off x="800100" y="332656"/>
            <a:ext cx="7543800" cy="1450757"/>
          </a:xfrm>
        </p:spPr>
        <p:txBody>
          <a:bodyPr/>
          <a:lstStyle/>
          <a:p>
            <a:r>
              <a:rPr lang="en-US" b="1" dirty="0">
                <a:solidFill>
                  <a:srgbClr val="0070C0"/>
                </a:solidFill>
              </a:rPr>
              <a:t>A Simple Competitive Audit:</a:t>
            </a:r>
          </a:p>
        </p:txBody>
      </p:sp>
      <p:sp>
        <p:nvSpPr>
          <p:cNvPr id="3" name="TextBox 2">
            <a:extLst>
              <a:ext uri="{FF2B5EF4-FFF2-40B4-BE49-F238E27FC236}">
                <a16:creationId xmlns:a16="http://schemas.microsoft.com/office/drawing/2014/main" id="{182BF497-32A8-4C75-AF45-AC3B584814B4}"/>
              </a:ext>
            </a:extLst>
          </p:cNvPr>
          <p:cNvSpPr txBox="1"/>
          <p:nvPr/>
        </p:nvSpPr>
        <p:spPr>
          <a:xfrm>
            <a:off x="1035807" y="2822302"/>
            <a:ext cx="7379136" cy="584775"/>
          </a:xfrm>
          <a:prstGeom prst="rect">
            <a:avLst/>
          </a:prstGeom>
          <a:noFill/>
        </p:spPr>
        <p:txBody>
          <a:bodyPr wrap="none" rtlCol="0">
            <a:spAutoFit/>
          </a:bodyPr>
          <a:lstStyle/>
          <a:p>
            <a:r>
              <a:rPr lang="en-US" sz="3200" dirty="0">
                <a:solidFill>
                  <a:srgbClr val="0070C0"/>
                </a:solidFill>
              </a:rPr>
              <a:t>Comparing Your Business to 3 Competitors.</a:t>
            </a:r>
          </a:p>
        </p:txBody>
      </p:sp>
      <p:pic>
        <p:nvPicPr>
          <p:cNvPr id="4" name="Picture 3" descr="A close up of a logo&#10;&#10;Description automatically generated">
            <a:extLst>
              <a:ext uri="{FF2B5EF4-FFF2-40B4-BE49-F238E27FC236}">
                <a16:creationId xmlns:a16="http://schemas.microsoft.com/office/drawing/2014/main" id="{A97E11A2-0865-49B8-BD31-42BF106928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5" name="TextBox 4">
            <a:extLst>
              <a:ext uri="{FF2B5EF4-FFF2-40B4-BE49-F238E27FC236}">
                <a16:creationId xmlns:a16="http://schemas.microsoft.com/office/drawing/2014/main" id="{B00A7A25-7173-4388-B0A0-ED4B316BDC59}"/>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25073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47E-7797-435B-9DF7-BA3FFB13C304}"/>
              </a:ext>
            </a:extLst>
          </p:cNvPr>
          <p:cNvSpPr>
            <a:spLocks noGrp="1"/>
          </p:cNvSpPr>
          <p:nvPr>
            <p:ph type="title"/>
          </p:nvPr>
        </p:nvSpPr>
        <p:spPr>
          <a:xfrm>
            <a:off x="800100" y="332656"/>
            <a:ext cx="7543800" cy="1450757"/>
          </a:xfrm>
        </p:spPr>
        <p:txBody>
          <a:bodyPr/>
          <a:lstStyle/>
          <a:p>
            <a:r>
              <a:rPr lang="en-US" b="1" dirty="0">
                <a:solidFill>
                  <a:srgbClr val="0070C0"/>
                </a:solidFill>
              </a:rPr>
              <a:t>A Simple Competitive Audit:</a:t>
            </a:r>
          </a:p>
        </p:txBody>
      </p:sp>
      <p:sp>
        <p:nvSpPr>
          <p:cNvPr id="3" name="TextBox 2">
            <a:extLst>
              <a:ext uri="{FF2B5EF4-FFF2-40B4-BE49-F238E27FC236}">
                <a16:creationId xmlns:a16="http://schemas.microsoft.com/office/drawing/2014/main" id="{182BF497-32A8-4C75-AF45-AC3B584814B4}"/>
              </a:ext>
            </a:extLst>
          </p:cNvPr>
          <p:cNvSpPr txBox="1"/>
          <p:nvPr/>
        </p:nvSpPr>
        <p:spPr>
          <a:xfrm>
            <a:off x="1115616" y="2151727"/>
            <a:ext cx="7072385" cy="2554545"/>
          </a:xfrm>
          <a:prstGeom prst="rect">
            <a:avLst/>
          </a:prstGeom>
          <a:noFill/>
        </p:spPr>
        <p:txBody>
          <a:bodyPr wrap="none" rtlCol="0">
            <a:spAutoFit/>
          </a:bodyPr>
          <a:lstStyle/>
          <a:p>
            <a:r>
              <a:rPr lang="en-US" sz="3200" dirty="0">
                <a:solidFill>
                  <a:srgbClr val="0070C0"/>
                </a:solidFill>
              </a:rPr>
              <a:t>Compare Your Business to 3 Competitors.</a:t>
            </a:r>
          </a:p>
          <a:p>
            <a:pPr lvl="1"/>
            <a:r>
              <a:rPr lang="en-US" sz="3200" dirty="0">
                <a:solidFill>
                  <a:srgbClr val="0070C0"/>
                </a:solidFill>
              </a:rPr>
              <a:t>Compare your:</a:t>
            </a:r>
          </a:p>
          <a:p>
            <a:pPr marL="1371600" lvl="2" indent="-457200">
              <a:buFont typeface="Wingdings" panose="05000000000000000000" pitchFamily="2" charset="2"/>
              <a:buChar char="ü"/>
            </a:pPr>
            <a:r>
              <a:rPr lang="en-US" sz="3200" dirty="0">
                <a:solidFill>
                  <a:srgbClr val="0070C0"/>
                </a:solidFill>
              </a:rPr>
              <a:t>	Website</a:t>
            </a:r>
          </a:p>
          <a:p>
            <a:pPr marL="1371600" lvl="2" indent="-457200">
              <a:buFont typeface="Wingdings" panose="05000000000000000000" pitchFamily="2" charset="2"/>
              <a:buChar char="ü"/>
            </a:pPr>
            <a:r>
              <a:rPr lang="en-US" sz="3200" dirty="0">
                <a:solidFill>
                  <a:srgbClr val="0070C0"/>
                </a:solidFill>
              </a:rPr>
              <a:t>	Social Media Platforms</a:t>
            </a:r>
          </a:p>
          <a:p>
            <a:pPr marL="1371600" lvl="2" indent="-457200">
              <a:buFont typeface="Wingdings" panose="05000000000000000000" pitchFamily="2" charset="2"/>
              <a:buChar char="ü"/>
            </a:pPr>
            <a:r>
              <a:rPr lang="en-US" sz="3200" dirty="0">
                <a:solidFill>
                  <a:srgbClr val="0070C0"/>
                </a:solidFill>
              </a:rPr>
              <a:t>	Google Listing</a:t>
            </a:r>
          </a:p>
        </p:txBody>
      </p:sp>
      <p:pic>
        <p:nvPicPr>
          <p:cNvPr id="4" name="Picture 3" descr="A close up of a logo&#10;&#10;Description automatically generated">
            <a:extLst>
              <a:ext uri="{FF2B5EF4-FFF2-40B4-BE49-F238E27FC236}">
                <a16:creationId xmlns:a16="http://schemas.microsoft.com/office/drawing/2014/main" id="{428E818A-5665-4FE3-8791-6EC50B196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5" name="TextBox 4">
            <a:extLst>
              <a:ext uri="{FF2B5EF4-FFF2-40B4-BE49-F238E27FC236}">
                <a16:creationId xmlns:a16="http://schemas.microsoft.com/office/drawing/2014/main" id="{9320CBFA-BD5A-4074-9622-E40B18443D6C}"/>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70786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EEECDE-058F-4B30-8BFF-0B2268E9936D}"/>
              </a:ext>
            </a:extLst>
          </p:cNvPr>
          <p:cNvPicPr>
            <a:picLocks noChangeAspect="1"/>
          </p:cNvPicPr>
          <p:nvPr/>
        </p:nvPicPr>
        <p:blipFill rotWithShape="1">
          <a:blip r:embed="rId2"/>
          <a:srcRect l="20138" t="31033" r="21775" b="25176"/>
          <a:stretch/>
        </p:blipFill>
        <p:spPr>
          <a:xfrm>
            <a:off x="372999" y="1268760"/>
            <a:ext cx="8398001" cy="4023360"/>
          </a:xfrm>
          <a:prstGeom prst="rect">
            <a:avLst/>
          </a:prstGeom>
        </p:spPr>
      </p:pic>
      <p:sp>
        <p:nvSpPr>
          <p:cNvPr id="6" name="Title 1">
            <a:extLst>
              <a:ext uri="{FF2B5EF4-FFF2-40B4-BE49-F238E27FC236}">
                <a16:creationId xmlns:a16="http://schemas.microsoft.com/office/drawing/2014/main" id="{3C6E8C49-FD0F-4327-86A5-7A4A6E33AE1D}"/>
              </a:ext>
            </a:extLst>
          </p:cNvPr>
          <p:cNvSpPr txBox="1">
            <a:spLocks/>
          </p:cNvSpPr>
          <p:nvPr/>
        </p:nvSpPr>
        <p:spPr>
          <a:xfrm>
            <a:off x="388901" y="-492961"/>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solidFill>
                  <a:srgbClr val="0070C0"/>
                </a:solidFill>
              </a:rPr>
              <a:t>A Simple Competitive Audit:</a:t>
            </a:r>
            <a:endParaRPr lang="en-US" b="1" dirty="0">
              <a:solidFill>
                <a:srgbClr val="0070C0"/>
              </a:solidFill>
            </a:endParaRPr>
          </a:p>
        </p:txBody>
      </p:sp>
      <p:pic>
        <p:nvPicPr>
          <p:cNvPr id="4" name="Picture 3" descr="A close up of a logo&#10;&#10;Description automatically generated">
            <a:extLst>
              <a:ext uri="{FF2B5EF4-FFF2-40B4-BE49-F238E27FC236}">
                <a16:creationId xmlns:a16="http://schemas.microsoft.com/office/drawing/2014/main" id="{FE358534-EB45-41F3-AE1E-B5EB00289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7" name="TextBox 6">
            <a:extLst>
              <a:ext uri="{FF2B5EF4-FFF2-40B4-BE49-F238E27FC236}">
                <a16:creationId xmlns:a16="http://schemas.microsoft.com/office/drawing/2014/main" id="{E58FD5E4-B43B-4E8B-B543-27687AB0DA67}"/>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64397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4A888-A3BA-41F3-B1D6-25DD2E27806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1EEECDE-058F-4B30-8BFF-0B2268E9936D}"/>
              </a:ext>
            </a:extLst>
          </p:cNvPr>
          <p:cNvPicPr>
            <a:picLocks noChangeAspect="1"/>
          </p:cNvPicPr>
          <p:nvPr/>
        </p:nvPicPr>
        <p:blipFill rotWithShape="1">
          <a:blip r:embed="rId2"/>
          <a:srcRect l="20697" t="31811" r="19021" b="7304"/>
          <a:stretch/>
        </p:blipFill>
        <p:spPr>
          <a:xfrm>
            <a:off x="611559" y="1124744"/>
            <a:ext cx="7920881" cy="5083975"/>
          </a:xfrm>
          <a:prstGeom prst="rect">
            <a:avLst/>
          </a:prstGeom>
        </p:spPr>
      </p:pic>
      <p:sp>
        <p:nvSpPr>
          <p:cNvPr id="6" name="Title 1">
            <a:extLst>
              <a:ext uri="{FF2B5EF4-FFF2-40B4-BE49-F238E27FC236}">
                <a16:creationId xmlns:a16="http://schemas.microsoft.com/office/drawing/2014/main" id="{3C6E8C49-FD0F-4327-86A5-7A4A6E33AE1D}"/>
              </a:ext>
            </a:extLst>
          </p:cNvPr>
          <p:cNvSpPr txBox="1">
            <a:spLocks/>
          </p:cNvSpPr>
          <p:nvPr/>
        </p:nvSpPr>
        <p:spPr>
          <a:xfrm>
            <a:off x="388901" y="-492961"/>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solidFill>
                  <a:srgbClr val="0070C0"/>
                </a:solidFill>
              </a:rPr>
              <a:t>A Simple Competitive Audit:</a:t>
            </a:r>
            <a:endParaRPr lang="en-US" b="1" dirty="0">
              <a:solidFill>
                <a:srgbClr val="0070C0"/>
              </a:solidFill>
            </a:endParaRPr>
          </a:p>
        </p:txBody>
      </p:sp>
      <p:pic>
        <p:nvPicPr>
          <p:cNvPr id="7" name="Picture 6" descr="A close up of a logo&#10;&#10;Description automatically generated">
            <a:extLst>
              <a:ext uri="{FF2B5EF4-FFF2-40B4-BE49-F238E27FC236}">
                <a16:creationId xmlns:a16="http://schemas.microsoft.com/office/drawing/2014/main" id="{748ED503-8230-4C99-A4F8-B4E56CB52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C3BDCB52-C10A-4558-9D54-775A059D2140}"/>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33600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3799" y="188640"/>
            <a:ext cx="7327647" cy="83099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CA" sz="4800" b="1" cap="none" spc="50" dirty="0">
                <a:ln w="11430"/>
                <a:solidFill>
                  <a:srgbClr val="0070C0"/>
                </a:solidFill>
              </a:rPr>
              <a:t>Sub-conscious</a:t>
            </a:r>
            <a:r>
              <a:rPr lang="en-CA" sz="4800" b="1" cap="none" spc="50" dirty="0">
                <a:ln w="11430"/>
                <a:gradFill>
                  <a:gsLst>
                    <a:gs pos="25000">
                      <a:schemeClr val="accent2">
                        <a:satMod val="155000"/>
                      </a:schemeClr>
                    </a:gs>
                    <a:gs pos="100000">
                      <a:schemeClr val="accent2">
                        <a:shade val="45000"/>
                        <a:satMod val="165000"/>
                      </a:schemeClr>
                    </a:gs>
                  </a:gsLst>
                  <a:lin ang="5400000"/>
                </a:gradFill>
              </a:rPr>
              <a:t> vs </a:t>
            </a:r>
            <a:r>
              <a:rPr lang="en-CA" sz="4800" b="1" cap="none" spc="50" dirty="0">
                <a:ln w="11430"/>
                <a:solidFill>
                  <a:srgbClr val="FF0000"/>
                </a:solidFill>
              </a:rPr>
              <a:t>Conscious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82353"/>
            <a:ext cx="7291494" cy="469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A close up of a logo&#10;&#10;Description automatically generated">
            <a:extLst>
              <a:ext uri="{FF2B5EF4-FFF2-40B4-BE49-F238E27FC236}">
                <a16:creationId xmlns:a16="http://schemas.microsoft.com/office/drawing/2014/main" id="{C49BF608-D494-4D73-A0AD-1667152B88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43621521-2A24-4F64-83C3-0A9451A27F4E}"/>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678241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51520" y="503638"/>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47664" y="3212976"/>
            <a:ext cx="3820405" cy="1143000"/>
          </a:xfrm>
        </p:spPr>
        <p:txBody>
          <a:bodyPr>
            <a:normAutofit fontScale="90000"/>
          </a:bodyPr>
          <a:lstStyle/>
          <a:p>
            <a:pPr algn="l"/>
            <a:r>
              <a:rPr lang="en-CA" sz="5400" b="1" dirty="0">
                <a:solidFill>
                  <a:srgbClr val="0070C0"/>
                </a:solidFill>
              </a:rPr>
              <a:t>What is a</a:t>
            </a:r>
            <a:br>
              <a:rPr lang="en-CA" sz="5400" b="1" dirty="0">
                <a:solidFill>
                  <a:srgbClr val="0070C0"/>
                </a:solidFill>
              </a:rPr>
            </a:br>
            <a:r>
              <a:rPr lang="en-CA" sz="5400" b="1" dirty="0">
                <a:solidFill>
                  <a:srgbClr val="0070C0"/>
                </a:solidFill>
              </a:rPr>
              <a:t>Google Listing!?</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6151" y="-84986"/>
            <a:ext cx="2950399" cy="2950399"/>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1175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51520" y="503638"/>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11690" y="3429000"/>
            <a:ext cx="3820405" cy="1143000"/>
          </a:xfrm>
        </p:spPr>
        <p:txBody>
          <a:bodyPr>
            <a:normAutofit fontScale="90000"/>
          </a:bodyPr>
          <a:lstStyle/>
          <a:p>
            <a:pPr algn="l"/>
            <a:r>
              <a:rPr lang="en-CA" sz="5400" b="1" dirty="0">
                <a:solidFill>
                  <a:srgbClr val="0070C0"/>
                </a:solidFill>
              </a:rPr>
              <a:t>What are the elements of a Google Listing!?</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6136" y="19329"/>
            <a:ext cx="2410474" cy="2410474"/>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2192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25989" y="17232"/>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657996" y="1314140"/>
            <a:ext cx="8295233" cy="1143000"/>
          </a:xfrm>
        </p:spPr>
        <p:txBody>
          <a:bodyPr>
            <a:normAutofit fontScale="90000"/>
          </a:bodyPr>
          <a:lstStyle/>
          <a:p>
            <a:pPr algn="l"/>
            <a:r>
              <a:rPr lang="en-CA" sz="5400" b="1" dirty="0">
                <a:solidFill>
                  <a:srgbClr val="0070C0"/>
                </a:solidFill>
              </a:rPr>
              <a:t>What is a Google Listing!?</a:t>
            </a:r>
            <a:br>
              <a:rPr lang="en-CA" sz="5400" b="1" dirty="0">
                <a:solidFill>
                  <a:srgbClr val="0070C0"/>
                </a:solidFill>
              </a:rPr>
            </a:br>
            <a:br>
              <a:rPr lang="en-CA" sz="5400" b="1" dirty="0">
                <a:solidFill>
                  <a:srgbClr val="0070C0"/>
                </a:solidFill>
              </a:rPr>
            </a:br>
            <a:endParaRPr lang="en-CA" sz="5400" b="1" dirty="0">
              <a:solidFill>
                <a:srgbClr val="0070C0"/>
              </a:solidFill>
            </a:endParaRPr>
          </a:p>
        </p:txBody>
      </p:sp>
      <p:sp>
        <p:nvSpPr>
          <p:cNvPr id="3" name="TextBox 2">
            <a:extLst>
              <a:ext uri="{FF2B5EF4-FFF2-40B4-BE49-F238E27FC236}">
                <a16:creationId xmlns:a16="http://schemas.microsoft.com/office/drawing/2014/main" id="{2FC7C8D5-CB1F-4085-9754-104DF48539F4}"/>
              </a:ext>
            </a:extLst>
          </p:cNvPr>
          <p:cNvSpPr txBox="1"/>
          <p:nvPr/>
        </p:nvSpPr>
        <p:spPr>
          <a:xfrm>
            <a:off x="2219931" y="1771264"/>
            <a:ext cx="5506597" cy="4524315"/>
          </a:xfrm>
          <a:prstGeom prst="rect">
            <a:avLst/>
          </a:prstGeom>
          <a:noFill/>
        </p:spPr>
        <p:txBody>
          <a:bodyPr wrap="square" rtlCol="0">
            <a:spAutoFit/>
          </a:bodyPr>
          <a:lstStyle/>
          <a:p>
            <a:pPr marL="742950" lvl="1" indent="-285750">
              <a:buFont typeface="Wingdings" panose="05000000000000000000" pitchFamily="2" charset="2"/>
              <a:buChar char="ü"/>
            </a:pPr>
            <a:r>
              <a:rPr lang="en-CA" sz="3600" b="1" dirty="0">
                <a:solidFill>
                  <a:srgbClr val="0070C0"/>
                </a:solidFill>
              </a:rPr>
              <a:t>Photos or Videos</a:t>
            </a:r>
          </a:p>
          <a:p>
            <a:pPr marL="742950" lvl="1" indent="-285750">
              <a:buFont typeface="Wingdings" panose="05000000000000000000" pitchFamily="2" charset="2"/>
              <a:buChar char="ü"/>
            </a:pPr>
            <a:r>
              <a:rPr lang="en-CA" sz="3600" b="1" dirty="0">
                <a:solidFill>
                  <a:srgbClr val="0070C0"/>
                </a:solidFill>
              </a:rPr>
              <a:t>Products</a:t>
            </a:r>
          </a:p>
          <a:p>
            <a:pPr marL="742950" lvl="1" indent="-285750">
              <a:buFont typeface="Wingdings" panose="05000000000000000000" pitchFamily="2" charset="2"/>
              <a:buChar char="ü"/>
            </a:pPr>
            <a:r>
              <a:rPr lang="en-CA" sz="3600" b="1" dirty="0">
                <a:solidFill>
                  <a:srgbClr val="0070C0"/>
                </a:solidFill>
              </a:rPr>
              <a:t>Keywords</a:t>
            </a:r>
          </a:p>
          <a:p>
            <a:pPr marL="742950" lvl="1" indent="-285750">
              <a:buFont typeface="Wingdings" panose="05000000000000000000" pitchFamily="2" charset="2"/>
              <a:buChar char="ü"/>
            </a:pPr>
            <a:r>
              <a:rPr lang="en-CA" sz="3600" b="1" dirty="0">
                <a:solidFill>
                  <a:srgbClr val="0070C0"/>
                </a:solidFill>
              </a:rPr>
              <a:t>Services</a:t>
            </a:r>
          </a:p>
          <a:p>
            <a:pPr marL="742950" lvl="1" indent="-285750">
              <a:buFont typeface="Wingdings" panose="05000000000000000000" pitchFamily="2" charset="2"/>
              <a:buChar char="ü"/>
            </a:pPr>
            <a:r>
              <a:rPr lang="en-CA" sz="3600" b="1" dirty="0">
                <a:solidFill>
                  <a:srgbClr val="0070C0"/>
                </a:solidFill>
              </a:rPr>
              <a:t>Events</a:t>
            </a:r>
          </a:p>
          <a:p>
            <a:pPr marL="742950" lvl="1" indent="-285750">
              <a:buFont typeface="Wingdings" panose="05000000000000000000" pitchFamily="2" charset="2"/>
              <a:buChar char="ü"/>
            </a:pPr>
            <a:r>
              <a:rPr lang="en-CA" sz="3600" b="1" dirty="0">
                <a:solidFill>
                  <a:srgbClr val="0070C0"/>
                </a:solidFill>
              </a:rPr>
              <a:t>Reviews</a:t>
            </a:r>
          </a:p>
          <a:p>
            <a:pPr marL="742950" lvl="1" indent="-285750">
              <a:buFont typeface="Wingdings" panose="05000000000000000000" pitchFamily="2" charset="2"/>
              <a:buChar char="ü"/>
            </a:pPr>
            <a:r>
              <a:rPr lang="en-CA" sz="3600" b="1" dirty="0">
                <a:solidFill>
                  <a:srgbClr val="0070C0"/>
                </a:solidFill>
              </a:rPr>
              <a:t>360 Photos</a:t>
            </a:r>
          </a:p>
          <a:p>
            <a:pPr marL="742950" lvl="1" indent="-285750">
              <a:buFont typeface="Wingdings" panose="05000000000000000000" pitchFamily="2" charset="2"/>
              <a:buChar char="ü"/>
            </a:pPr>
            <a:r>
              <a:rPr lang="en-CA" sz="3600" b="1" dirty="0">
                <a:solidFill>
                  <a:srgbClr val="0070C0"/>
                </a:solidFill>
              </a:rPr>
              <a:t>Contact Info</a:t>
            </a:r>
            <a:endParaRPr lang="en-US" sz="3600" dirty="0"/>
          </a:p>
        </p:txBody>
      </p:sp>
      <p:pic>
        <p:nvPicPr>
          <p:cNvPr id="6" name="Picture 5" descr="A close up of a logo&#10;&#10;Description automatically generated">
            <a:extLst>
              <a:ext uri="{FF2B5EF4-FFF2-40B4-BE49-F238E27FC236}">
                <a16:creationId xmlns:a16="http://schemas.microsoft.com/office/drawing/2014/main" id="{12A15E68-2E0C-4B5D-9A20-2EB6DAE4B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959" y="5264614"/>
            <a:ext cx="2002341" cy="1001171"/>
          </a:xfrm>
          <a:prstGeom prst="rect">
            <a:avLst/>
          </a:prstGeom>
        </p:spPr>
      </p:pic>
      <p:sp>
        <p:nvSpPr>
          <p:cNvPr id="7" name="TextBox 6">
            <a:extLst>
              <a:ext uri="{FF2B5EF4-FFF2-40B4-BE49-F238E27FC236}">
                <a16:creationId xmlns:a16="http://schemas.microsoft.com/office/drawing/2014/main" id="{357E85BA-361A-40B7-BB01-E59B8F74DFCB}"/>
              </a:ext>
            </a:extLst>
          </p:cNvPr>
          <p:cNvSpPr txBox="1"/>
          <p:nvPr/>
        </p:nvSpPr>
        <p:spPr>
          <a:xfrm>
            <a:off x="6029031" y="6243213"/>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1411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51520" y="503638"/>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11690" y="3849987"/>
            <a:ext cx="3820405" cy="1143000"/>
          </a:xfrm>
        </p:spPr>
        <p:txBody>
          <a:bodyPr>
            <a:normAutofit fontScale="90000"/>
          </a:bodyPr>
          <a:lstStyle/>
          <a:p>
            <a:pPr algn="l"/>
            <a:r>
              <a:rPr lang="en-CA" sz="5400" b="1" dirty="0">
                <a:solidFill>
                  <a:srgbClr val="0070C0"/>
                </a:solidFill>
              </a:rPr>
              <a:t>Do you need to have an Address to have a Google Listing?</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6136" y="17923"/>
            <a:ext cx="2499464" cy="2499464"/>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2086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51520" y="503638"/>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11690" y="3849987"/>
            <a:ext cx="3820405" cy="1143000"/>
          </a:xfrm>
        </p:spPr>
        <p:txBody>
          <a:bodyPr>
            <a:normAutofit fontScale="90000"/>
          </a:bodyPr>
          <a:lstStyle/>
          <a:p>
            <a:pPr algn="l"/>
            <a:r>
              <a:rPr lang="en-CA" sz="5400" b="1" dirty="0">
                <a:solidFill>
                  <a:srgbClr val="0070C0"/>
                </a:solidFill>
              </a:rPr>
              <a:t>Do you need to have an Address to have a Google Listing?  </a:t>
            </a:r>
            <a:r>
              <a:rPr lang="en-CA" sz="5400" b="1" dirty="0">
                <a:solidFill>
                  <a:schemeClr val="accent1"/>
                </a:solidFill>
              </a:rPr>
              <a:t>NO!!</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66613" y="464518"/>
            <a:ext cx="1851392" cy="1851392"/>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4757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67338" y="134306"/>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11690" y="3849987"/>
            <a:ext cx="3820405" cy="1143000"/>
          </a:xfrm>
        </p:spPr>
        <p:txBody>
          <a:bodyPr>
            <a:normAutofit fontScale="90000"/>
          </a:bodyPr>
          <a:lstStyle/>
          <a:p>
            <a:pPr algn="l"/>
            <a:r>
              <a:rPr lang="en-CA" sz="5400" b="1" dirty="0">
                <a:solidFill>
                  <a:srgbClr val="0070C0"/>
                </a:solidFill>
              </a:rPr>
              <a:t>Do you need to have an Address to have a Google Listing?  NO!!</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66613" y="464518"/>
            <a:ext cx="1851392" cy="1851392"/>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pic>
        <p:nvPicPr>
          <p:cNvPr id="3" name="Picture 2">
            <a:extLst>
              <a:ext uri="{FF2B5EF4-FFF2-40B4-BE49-F238E27FC236}">
                <a16:creationId xmlns:a16="http://schemas.microsoft.com/office/drawing/2014/main" id="{F8189A42-2181-430E-B4F1-1228909F74AC}"/>
              </a:ext>
            </a:extLst>
          </p:cNvPr>
          <p:cNvPicPr>
            <a:picLocks noChangeAspect="1"/>
          </p:cNvPicPr>
          <p:nvPr/>
        </p:nvPicPr>
        <p:blipFill rotWithShape="1">
          <a:blip r:embed="rId8"/>
          <a:srcRect t="8420" r="42913" b="16331"/>
          <a:stretch/>
        </p:blipFill>
        <p:spPr>
          <a:xfrm>
            <a:off x="1651402" y="761949"/>
            <a:ext cx="6474756" cy="5334102"/>
          </a:xfrm>
          <a:prstGeom prst="rect">
            <a:avLst/>
          </a:prstGeom>
        </p:spPr>
      </p:pic>
    </p:spTree>
    <p:extLst>
      <p:ext uri="{BB962C8B-B14F-4D97-AF65-F5344CB8AC3E}">
        <p14:creationId xmlns:p14="http://schemas.microsoft.com/office/powerpoint/2010/main" val="11715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67338" y="134306"/>
            <a:ext cx="3987884" cy="720928"/>
          </a:xfrm>
          <a:prstGeom prst="rect">
            <a:avLst/>
          </a:prstGeom>
        </p:spPr>
      </p:pic>
      <p:sp>
        <p:nvSpPr>
          <p:cNvPr id="10" name="Title 1">
            <a:extLst>
              <a:ext uri="{FF2B5EF4-FFF2-40B4-BE49-F238E27FC236}">
                <a16:creationId xmlns:a16="http://schemas.microsoft.com/office/drawing/2014/main" id="{6D475D12-A955-4633-A9AF-887E2C4949AF}"/>
              </a:ext>
            </a:extLst>
          </p:cNvPr>
          <p:cNvSpPr>
            <a:spLocks noGrp="1"/>
          </p:cNvSpPr>
          <p:nvPr>
            <p:ph type="title"/>
          </p:nvPr>
        </p:nvSpPr>
        <p:spPr>
          <a:xfrm>
            <a:off x="1511690" y="3849987"/>
            <a:ext cx="3820405" cy="1143000"/>
          </a:xfrm>
        </p:spPr>
        <p:txBody>
          <a:bodyPr>
            <a:normAutofit fontScale="90000"/>
          </a:bodyPr>
          <a:lstStyle/>
          <a:p>
            <a:pPr algn="l"/>
            <a:r>
              <a:rPr lang="en-CA" sz="5400" b="1" dirty="0">
                <a:solidFill>
                  <a:srgbClr val="0070C0"/>
                </a:solidFill>
              </a:rPr>
              <a:t>Do you need to have an Address to have a Google Listing?  NO!!</a:t>
            </a:r>
          </a:p>
        </p:txBody>
      </p:sp>
      <p:pic>
        <p:nvPicPr>
          <p:cNvPr id="12" name="Graphic 11" descr="Customer review">
            <a:extLst>
              <a:ext uri="{FF2B5EF4-FFF2-40B4-BE49-F238E27FC236}">
                <a16:creationId xmlns:a16="http://schemas.microsoft.com/office/drawing/2014/main" id="{C60C79E8-C456-400E-8313-1C363514B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7110" y="2517387"/>
            <a:ext cx="2950399" cy="2950399"/>
          </a:xfrm>
          <a:prstGeom prst="rect">
            <a:avLst/>
          </a:prstGeom>
        </p:spPr>
      </p:pic>
      <p:pic>
        <p:nvPicPr>
          <p:cNvPr id="13" name="Graphic 12" descr="Help">
            <a:extLst>
              <a:ext uri="{FF2B5EF4-FFF2-40B4-BE49-F238E27FC236}">
                <a16:creationId xmlns:a16="http://schemas.microsoft.com/office/drawing/2014/main" id="{E34BD567-9652-4FEC-A470-CD727835C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66613" y="464518"/>
            <a:ext cx="1851392" cy="1851392"/>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pic>
        <p:nvPicPr>
          <p:cNvPr id="5" name="Picture 4">
            <a:extLst>
              <a:ext uri="{FF2B5EF4-FFF2-40B4-BE49-F238E27FC236}">
                <a16:creationId xmlns:a16="http://schemas.microsoft.com/office/drawing/2014/main" id="{BC04080F-181D-4EE8-8405-67B18D2C10BB}"/>
              </a:ext>
            </a:extLst>
          </p:cNvPr>
          <p:cNvPicPr>
            <a:picLocks noChangeAspect="1"/>
          </p:cNvPicPr>
          <p:nvPr/>
        </p:nvPicPr>
        <p:blipFill rotWithShape="1">
          <a:blip r:embed="rId8"/>
          <a:srcRect l="542" t="11267" r="43701" b="12201"/>
          <a:stretch/>
        </p:blipFill>
        <p:spPr>
          <a:xfrm>
            <a:off x="1149309" y="693638"/>
            <a:ext cx="7133683" cy="6119738"/>
          </a:xfrm>
          <a:prstGeom prst="rect">
            <a:avLst/>
          </a:prstGeom>
        </p:spPr>
      </p:pic>
    </p:spTree>
    <p:extLst>
      <p:ext uri="{BB962C8B-B14F-4D97-AF65-F5344CB8AC3E}">
        <p14:creationId xmlns:p14="http://schemas.microsoft.com/office/powerpoint/2010/main" val="96958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7368A-AE9F-4763-9313-613B2C0E3833}"/>
              </a:ext>
            </a:extLst>
          </p:cNvPr>
          <p:cNvPicPr>
            <a:picLocks noChangeAspect="1"/>
          </p:cNvPicPr>
          <p:nvPr/>
        </p:nvPicPr>
        <p:blipFill rotWithShape="1">
          <a:blip r:embed="rId2"/>
          <a:srcRect l="77101" t="11424" r="-884" b="28476"/>
          <a:stretch/>
        </p:blipFill>
        <p:spPr>
          <a:xfrm>
            <a:off x="2555776" y="280068"/>
            <a:ext cx="5472608" cy="6380269"/>
          </a:xfrm>
          <a:prstGeom prst="rect">
            <a:avLst/>
          </a:prstGeom>
        </p:spPr>
      </p:pic>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3"/>
          <a:srcRect l="3686" t="9804" r="80712" b="85181"/>
          <a:stretch/>
        </p:blipFill>
        <p:spPr>
          <a:xfrm>
            <a:off x="267338" y="134306"/>
            <a:ext cx="3987884" cy="720928"/>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
        <p:nvSpPr>
          <p:cNvPr id="11" name="Oval 10">
            <a:extLst>
              <a:ext uri="{FF2B5EF4-FFF2-40B4-BE49-F238E27FC236}">
                <a16:creationId xmlns:a16="http://schemas.microsoft.com/office/drawing/2014/main" id="{E9067BC7-5533-43BF-9A42-C99F0CAC3749}"/>
              </a:ext>
            </a:extLst>
          </p:cNvPr>
          <p:cNvSpPr/>
          <p:nvPr/>
        </p:nvSpPr>
        <p:spPr>
          <a:xfrm>
            <a:off x="5940152" y="2060848"/>
            <a:ext cx="1728192" cy="1584176"/>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92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67338" y="134306"/>
            <a:ext cx="3987884" cy="720928"/>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
        <p:nvSpPr>
          <p:cNvPr id="11" name="Oval 10">
            <a:extLst>
              <a:ext uri="{FF2B5EF4-FFF2-40B4-BE49-F238E27FC236}">
                <a16:creationId xmlns:a16="http://schemas.microsoft.com/office/drawing/2014/main" id="{E9067BC7-5533-43BF-9A42-C99F0CAC3749}"/>
              </a:ext>
            </a:extLst>
          </p:cNvPr>
          <p:cNvSpPr/>
          <p:nvPr/>
        </p:nvSpPr>
        <p:spPr>
          <a:xfrm>
            <a:off x="5940152" y="2060848"/>
            <a:ext cx="1728192" cy="1584176"/>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55843C-1153-460E-B5DA-AF53087397EE}"/>
              </a:ext>
            </a:extLst>
          </p:cNvPr>
          <p:cNvPicPr>
            <a:picLocks noChangeAspect="1"/>
          </p:cNvPicPr>
          <p:nvPr/>
        </p:nvPicPr>
        <p:blipFill rotWithShape="1">
          <a:blip r:embed="rId4"/>
          <a:srcRect l="-238" t="8200" r="6688" b="6600"/>
          <a:stretch/>
        </p:blipFill>
        <p:spPr>
          <a:xfrm>
            <a:off x="-108521" y="908720"/>
            <a:ext cx="9371255" cy="4806014"/>
          </a:xfrm>
          <a:prstGeom prst="rect">
            <a:avLst/>
          </a:prstGeom>
        </p:spPr>
      </p:pic>
    </p:spTree>
    <p:extLst>
      <p:ext uri="{BB962C8B-B14F-4D97-AF65-F5344CB8AC3E}">
        <p14:creationId xmlns:p14="http://schemas.microsoft.com/office/powerpoint/2010/main" val="2130520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67338" y="134306"/>
            <a:ext cx="3987884" cy="720928"/>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
        <p:nvSpPr>
          <p:cNvPr id="11" name="Oval 10">
            <a:extLst>
              <a:ext uri="{FF2B5EF4-FFF2-40B4-BE49-F238E27FC236}">
                <a16:creationId xmlns:a16="http://schemas.microsoft.com/office/drawing/2014/main" id="{E9067BC7-5533-43BF-9A42-C99F0CAC3749}"/>
              </a:ext>
            </a:extLst>
          </p:cNvPr>
          <p:cNvSpPr/>
          <p:nvPr/>
        </p:nvSpPr>
        <p:spPr>
          <a:xfrm>
            <a:off x="5940152" y="2060848"/>
            <a:ext cx="1728192" cy="1584176"/>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55843C-1153-460E-B5DA-AF53087397EE}"/>
              </a:ext>
            </a:extLst>
          </p:cNvPr>
          <p:cNvPicPr>
            <a:picLocks noChangeAspect="1"/>
          </p:cNvPicPr>
          <p:nvPr/>
        </p:nvPicPr>
        <p:blipFill rotWithShape="1">
          <a:blip r:embed="rId4"/>
          <a:srcRect l="-238" t="8200" r="6688" b="6600"/>
          <a:stretch/>
        </p:blipFill>
        <p:spPr>
          <a:xfrm>
            <a:off x="-108521" y="908720"/>
            <a:ext cx="9371255" cy="4806014"/>
          </a:xfrm>
          <a:prstGeom prst="rect">
            <a:avLst/>
          </a:prstGeom>
        </p:spPr>
      </p:pic>
      <p:pic>
        <p:nvPicPr>
          <p:cNvPr id="3" name="Picture 2">
            <a:extLst>
              <a:ext uri="{FF2B5EF4-FFF2-40B4-BE49-F238E27FC236}">
                <a16:creationId xmlns:a16="http://schemas.microsoft.com/office/drawing/2014/main" id="{AE5DF164-4DA2-402A-B7B5-D8AFB7B030D4}"/>
              </a:ext>
            </a:extLst>
          </p:cNvPr>
          <p:cNvPicPr>
            <a:picLocks noChangeAspect="1"/>
          </p:cNvPicPr>
          <p:nvPr/>
        </p:nvPicPr>
        <p:blipFill rotWithShape="1">
          <a:blip r:embed="rId5"/>
          <a:srcRect t="9400" r="12201" b="8001"/>
          <a:stretch/>
        </p:blipFill>
        <p:spPr>
          <a:xfrm>
            <a:off x="51890" y="1019161"/>
            <a:ext cx="9340010" cy="4942560"/>
          </a:xfrm>
          <a:prstGeom prst="rect">
            <a:avLst/>
          </a:prstGeom>
        </p:spPr>
      </p:pic>
    </p:spTree>
    <p:extLst>
      <p:ext uri="{BB962C8B-B14F-4D97-AF65-F5344CB8AC3E}">
        <p14:creationId xmlns:p14="http://schemas.microsoft.com/office/powerpoint/2010/main" val="8248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Sofie Andreou\AppData\Local\Microsoft\Windows\INetCache\IE\Q91J1P7P\facebook-like-logo[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229" y="3242592"/>
            <a:ext cx="1815202" cy="1371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ofie Andreou\AppData\Local\Microsoft\Windows\INetCache\IE\Q91J1P7P\Google_wordmark[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58759" y="2021814"/>
            <a:ext cx="3405729" cy="14964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Sofie Andreou\AppData\Local\Microsoft\Windows\INetCache\IE\5MKGZD1A\twitter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6431" y="2974558"/>
            <a:ext cx="1398338" cy="139833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10037" y="4647910"/>
            <a:ext cx="699076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CA" sz="5400" b="1" cap="none" spc="50" dirty="0">
                <a:ln w="11430"/>
                <a:solidFill>
                  <a:srgbClr val="0070C0"/>
                </a:solidFill>
                <a:effectLst>
                  <a:outerShdw blurRad="76200" dist="50800" dir="5400000" algn="tl" rotWithShape="0">
                    <a:srgbClr val="000000">
                      <a:alpha val="65000"/>
                    </a:srgbClr>
                  </a:outerShdw>
                </a:effectLst>
              </a:rPr>
              <a:t>Social Media </a:t>
            </a:r>
            <a:r>
              <a:rPr lang="en-CA"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Vs </a:t>
            </a:r>
            <a:r>
              <a:rPr lang="en-CA" sz="5400" b="1" cap="none" spc="50" dirty="0">
                <a:ln w="11430"/>
                <a:solidFill>
                  <a:srgbClr val="FF0000"/>
                </a:solidFill>
                <a:effectLst>
                  <a:outerShdw blurRad="76200" dist="50800" dir="5400000" algn="tl" rotWithShape="0">
                    <a:srgbClr val="000000">
                      <a:alpha val="65000"/>
                    </a:srgbClr>
                  </a:outerShdw>
                </a:effectLst>
              </a:rPr>
              <a:t>Google</a:t>
            </a:r>
          </a:p>
        </p:txBody>
      </p:sp>
      <p:sp>
        <p:nvSpPr>
          <p:cNvPr id="10" name="Rectangle 9"/>
          <p:cNvSpPr/>
          <p:nvPr/>
        </p:nvSpPr>
        <p:spPr>
          <a:xfrm>
            <a:off x="395536" y="64491"/>
            <a:ext cx="8200643" cy="175432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CA" sz="5400" b="1" cap="none" spc="50" dirty="0">
                <a:ln w="11430"/>
                <a:solidFill>
                  <a:srgbClr val="0070C0"/>
                </a:solidFill>
              </a:rPr>
              <a:t>Sub-conscious</a:t>
            </a:r>
            <a:r>
              <a:rPr lang="en-CA" sz="5400" b="1" cap="none" spc="50" dirty="0">
                <a:ln w="11430"/>
                <a:gradFill>
                  <a:gsLst>
                    <a:gs pos="25000">
                      <a:schemeClr val="accent2">
                        <a:satMod val="155000"/>
                      </a:schemeClr>
                    </a:gs>
                    <a:gs pos="100000">
                      <a:schemeClr val="accent2">
                        <a:shade val="45000"/>
                        <a:satMod val="165000"/>
                      </a:schemeClr>
                    </a:gs>
                  </a:gsLst>
                  <a:lin ang="5400000"/>
                </a:gradFill>
              </a:rPr>
              <a:t> vs </a:t>
            </a:r>
            <a:r>
              <a:rPr lang="en-CA" sz="5400" b="1" cap="none" spc="50" dirty="0">
                <a:ln w="11430"/>
                <a:solidFill>
                  <a:srgbClr val="FF0000"/>
                </a:solidFill>
              </a:rPr>
              <a:t>Conscious</a:t>
            </a:r>
          </a:p>
          <a:p>
            <a:pPr algn="ctr"/>
            <a:r>
              <a:rPr lang="en-CA" sz="5400" b="1" spc="50" dirty="0">
                <a:ln w="11430"/>
                <a:solidFill>
                  <a:srgbClr val="002060"/>
                </a:solidFill>
              </a:rPr>
              <a:t>Marketing</a:t>
            </a:r>
            <a:endParaRPr lang="en-CA" sz="5400" b="1" cap="none" spc="50" dirty="0">
              <a:ln w="11430"/>
              <a:solidFill>
                <a:srgbClr val="002060"/>
              </a:solidFill>
            </a:endParaRPr>
          </a:p>
        </p:txBody>
      </p:sp>
      <p:pic>
        <p:nvPicPr>
          <p:cNvPr id="1027" name="Picture 3" descr="C:\Users\Sofie Andreou\AppData\Local\Microsoft\Windows\INetCache\IE\TLNZ9NUN\logo-linkedi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28" y="978558"/>
            <a:ext cx="2264034" cy="22640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Sofie Andreou\AppData\Local\Microsoft\Windows\INetCache\IE\TLNZ9NUN\logo-linkedi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2780928"/>
            <a:ext cx="1805460" cy="1805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 icon&#10;&#10;Description automatically generated">
            <a:extLst>
              <a:ext uri="{FF2B5EF4-FFF2-40B4-BE49-F238E27FC236}">
                <a16:creationId xmlns:a16="http://schemas.microsoft.com/office/drawing/2014/main" id="{7E656AED-63AE-43B7-9AF2-D46AEE7FD1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7056" y="1727418"/>
            <a:ext cx="1394915" cy="1394915"/>
          </a:xfrm>
          <a:prstGeom prst="rect">
            <a:avLst/>
          </a:prstGeom>
        </p:spPr>
      </p:pic>
      <p:pic>
        <p:nvPicPr>
          <p:cNvPr id="16" name="Picture 15" descr="A close up of a logo&#10;&#10;Description automatically generated">
            <a:extLst>
              <a:ext uri="{FF2B5EF4-FFF2-40B4-BE49-F238E27FC236}">
                <a16:creationId xmlns:a16="http://schemas.microsoft.com/office/drawing/2014/main" id="{D91A260C-2678-4DD0-8C95-D26F5C2299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17" name="TextBox 16">
            <a:extLst>
              <a:ext uri="{FF2B5EF4-FFF2-40B4-BE49-F238E27FC236}">
                <a16:creationId xmlns:a16="http://schemas.microsoft.com/office/drawing/2014/main" id="{44B178EC-75F1-4EBB-AAC7-64F8114A88B7}"/>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733958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E2A12-9B5E-49D9-AA9A-1DB7C7DC83EE}"/>
              </a:ext>
            </a:extLst>
          </p:cNvPr>
          <p:cNvPicPr>
            <a:picLocks noChangeAspect="1"/>
          </p:cNvPicPr>
          <p:nvPr/>
        </p:nvPicPr>
        <p:blipFill rotWithShape="1">
          <a:blip r:embed="rId2"/>
          <a:srcRect l="3686" t="9804" r="80712" b="85181"/>
          <a:stretch/>
        </p:blipFill>
        <p:spPr>
          <a:xfrm>
            <a:off x="267338" y="134306"/>
            <a:ext cx="3987884" cy="720928"/>
          </a:xfrm>
          <a:prstGeom prst="rect">
            <a:avLst/>
          </a:prstGeom>
        </p:spPr>
      </p:pic>
      <p:pic>
        <p:nvPicPr>
          <p:cNvPr id="7" name="Picture 6" descr="A close up of a logo&#10;&#10;Description automatically generated">
            <a:extLst>
              <a:ext uri="{FF2B5EF4-FFF2-40B4-BE49-F238E27FC236}">
                <a16:creationId xmlns:a16="http://schemas.microsoft.com/office/drawing/2014/main" id="{C9D45C80-16E7-4D74-99EF-64250A1E1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353191"/>
            <a:ext cx="2002341" cy="1001171"/>
          </a:xfrm>
          <a:prstGeom prst="rect">
            <a:avLst/>
          </a:prstGeom>
        </p:spPr>
      </p:pic>
      <p:sp>
        <p:nvSpPr>
          <p:cNvPr id="8" name="TextBox 7">
            <a:extLst>
              <a:ext uri="{FF2B5EF4-FFF2-40B4-BE49-F238E27FC236}">
                <a16:creationId xmlns:a16="http://schemas.microsoft.com/office/drawing/2014/main" id="{5465DA0B-BDCA-406B-8E5C-65FB778AD93A}"/>
              </a:ext>
            </a:extLst>
          </p:cNvPr>
          <p:cNvSpPr txBox="1"/>
          <p:nvPr/>
        </p:nvSpPr>
        <p:spPr>
          <a:xfrm>
            <a:off x="49591" y="6354362"/>
            <a:ext cx="2924198" cy="369332"/>
          </a:xfrm>
          <a:prstGeom prst="rect">
            <a:avLst/>
          </a:prstGeom>
          <a:noFill/>
        </p:spPr>
        <p:txBody>
          <a:bodyPr wrap="none" rtlCol="0">
            <a:spAutoFit/>
          </a:bodyPr>
          <a:lstStyle/>
          <a:p>
            <a:r>
              <a:rPr lang="en-US" dirty="0"/>
              <a:t>www.SofieAndreou.com</a:t>
            </a:r>
          </a:p>
        </p:txBody>
      </p:sp>
      <p:sp>
        <p:nvSpPr>
          <p:cNvPr id="11" name="Oval 10">
            <a:extLst>
              <a:ext uri="{FF2B5EF4-FFF2-40B4-BE49-F238E27FC236}">
                <a16:creationId xmlns:a16="http://schemas.microsoft.com/office/drawing/2014/main" id="{E9067BC7-5533-43BF-9A42-C99F0CAC3749}"/>
              </a:ext>
            </a:extLst>
          </p:cNvPr>
          <p:cNvSpPr/>
          <p:nvPr/>
        </p:nvSpPr>
        <p:spPr>
          <a:xfrm>
            <a:off x="5940152" y="2060848"/>
            <a:ext cx="1728192" cy="1584176"/>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EBD940F-07FA-4429-886B-81717F874B43}"/>
              </a:ext>
            </a:extLst>
          </p:cNvPr>
          <p:cNvPicPr>
            <a:picLocks noChangeAspect="1"/>
          </p:cNvPicPr>
          <p:nvPr/>
        </p:nvPicPr>
        <p:blipFill rotWithShape="1">
          <a:blip r:embed="rId4"/>
          <a:srcRect t="8000" r="18500" b="6601"/>
          <a:stretch/>
        </p:blipFill>
        <p:spPr>
          <a:xfrm>
            <a:off x="282348" y="855234"/>
            <a:ext cx="8886926" cy="5238062"/>
          </a:xfrm>
          <a:prstGeom prst="rect">
            <a:avLst/>
          </a:prstGeom>
        </p:spPr>
      </p:pic>
    </p:spTree>
    <p:extLst>
      <p:ext uri="{BB962C8B-B14F-4D97-AF65-F5344CB8AC3E}">
        <p14:creationId xmlns:p14="http://schemas.microsoft.com/office/powerpoint/2010/main" val="3120759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827584" y="1340768"/>
            <a:ext cx="4495043" cy="3302938"/>
          </a:xfrm>
        </p:spPr>
        <p:txBody>
          <a:bodyPr anchor="b">
            <a:normAutofit fontScale="90000"/>
          </a:bodyPr>
          <a:lstStyle/>
          <a:p>
            <a:pPr algn="l">
              <a:lnSpc>
                <a:spcPct val="90000"/>
              </a:lnSpc>
            </a:pPr>
            <a:br>
              <a:rPr lang="en-CA" sz="3400" b="1" i="1" dirty="0"/>
            </a:br>
            <a:br>
              <a:rPr lang="en-CA" sz="4000" b="1" i="1" dirty="0"/>
            </a:br>
            <a:r>
              <a:rPr lang="en-CA" sz="6000" b="1" i="1" dirty="0"/>
              <a:t>Why Customers Follow You on Social?</a:t>
            </a:r>
            <a:br>
              <a:rPr lang="en-CA" sz="4900" b="1" i="1" dirty="0"/>
            </a:br>
            <a:endParaRPr lang="en-US" sz="3400" dirty="0"/>
          </a:p>
        </p:txBody>
      </p:sp>
      <p:pic>
        <p:nvPicPr>
          <p:cNvPr id="8" name="Picture 7" descr="A close up of a logo&#10;&#10;Description automatically generated">
            <a:extLst>
              <a:ext uri="{FF2B5EF4-FFF2-40B4-BE49-F238E27FC236}">
                <a16:creationId xmlns:a16="http://schemas.microsoft.com/office/drawing/2014/main" id="{03AFA9F7-68E7-413E-8F66-4D077D4D9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56" y="5402729"/>
            <a:ext cx="2002341" cy="1001171"/>
          </a:xfrm>
          <a:prstGeom prst="rect">
            <a:avLst/>
          </a:prstGeom>
        </p:spPr>
      </p:pic>
      <p:sp>
        <p:nvSpPr>
          <p:cNvPr id="9" name="TextBox 8">
            <a:extLst>
              <a:ext uri="{FF2B5EF4-FFF2-40B4-BE49-F238E27FC236}">
                <a16:creationId xmlns:a16="http://schemas.microsoft.com/office/drawing/2014/main" id="{FD0527B8-6533-4CA2-AF2F-ECCF89425C55}"/>
              </a:ext>
            </a:extLst>
          </p:cNvPr>
          <p:cNvSpPr txBox="1"/>
          <p:nvPr/>
        </p:nvSpPr>
        <p:spPr>
          <a:xfrm>
            <a:off x="323528" y="638132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667A3224-CAF8-441B-9636-A16085A30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0112" y="1952084"/>
            <a:ext cx="2880320" cy="2880320"/>
          </a:xfrm>
          <a:prstGeom prst="rect">
            <a:avLst/>
          </a:prstGeom>
        </p:spPr>
      </p:pic>
    </p:spTree>
    <p:extLst>
      <p:ext uri="{BB962C8B-B14F-4D97-AF65-F5344CB8AC3E}">
        <p14:creationId xmlns:p14="http://schemas.microsoft.com/office/powerpoint/2010/main" val="350196082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827584" y="2114934"/>
            <a:ext cx="3606726" cy="2978150"/>
          </a:xfrm>
        </p:spPr>
        <p:txBody>
          <a:bodyPr anchor="b">
            <a:noAutofit/>
          </a:bodyPr>
          <a:lstStyle/>
          <a:p>
            <a:pPr algn="l">
              <a:lnSpc>
                <a:spcPct val="90000"/>
              </a:lnSpc>
            </a:pPr>
            <a:br>
              <a:rPr lang="en-CA" sz="2800" b="1" i="1" dirty="0"/>
            </a:br>
            <a:br>
              <a:rPr lang="en-CA" sz="2800" b="1" i="1" dirty="0"/>
            </a:br>
            <a:r>
              <a:rPr lang="en-CA" b="1" i="1" dirty="0"/>
              <a:t>Why Customers Follow You on Social?</a:t>
            </a:r>
            <a:br>
              <a:rPr lang="en-CA" sz="4000" b="1" i="1" dirty="0"/>
            </a:br>
            <a:endParaRPr lang="en-US" sz="28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572000" y="798264"/>
            <a:ext cx="4405877" cy="5611490"/>
          </a:xfrm>
        </p:spPr>
        <p:txBody>
          <a:bodyPr anchor="ctr">
            <a:normAutofit/>
          </a:bodyPr>
          <a:lstStyle/>
          <a:p>
            <a:pPr marL="0" marR="0">
              <a:spcBef>
                <a:spcPts val="0"/>
              </a:spcBef>
              <a:spcAft>
                <a:spcPts val="0"/>
              </a:spcAft>
              <a:buFont typeface="Wingdings" panose="05000000000000000000" pitchFamily="2" charset="2"/>
              <a:buChar char="q"/>
              <a:tabLst>
                <a:tab pos="0" algn="l"/>
              </a:tabLst>
            </a:pPr>
            <a:r>
              <a:rPr lang="en-CA" sz="5400" b="1" i="1" dirty="0"/>
              <a:t> Educated</a:t>
            </a:r>
          </a:p>
          <a:p>
            <a:pPr marL="0" marR="0">
              <a:spcBef>
                <a:spcPts val="0"/>
              </a:spcBef>
              <a:spcAft>
                <a:spcPts val="0"/>
              </a:spcAft>
              <a:buFont typeface="Wingdings" panose="05000000000000000000" pitchFamily="2" charset="2"/>
              <a:buChar char="q"/>
              <a:tabLst>
                <a:tab pos="0" algn="l"/>
              </a:tabLst>
            </a:pPr>
            <a:r>
              <a:rPr lang="en-CA" sz="5400" b="1" i="1" dirty="0"/>
              <a:t> Entertained</a:t>
            </a:r>
          </a:p>
          <a:p>
            <a:pPr marL="0" marR="0">
              <a:spcBef>
                <a:spcPts val="0"/>
              </a:spcBef>
              <a:spcAft>
                <a:spcPts val="0"/>
              </a:spcAft>
              <a:buFont typeface="Wingdings" panose="05000000000000000000" pitchFamily="2" charset="2"/>
              <a:buChar char="q"/>
              <a:tabLst>
                <a:tab pos="0" algn="l"/>
              </a:tabLst>
            </a:pPr>
            <a:r>
              <a:rPr lang="en-CA" sz="5400" b="1" i="1" dirty="0"/>
              <a:t> Inspired</a:t>
            </a:r>
          </a:p>
          <a:p>
            <a:pPr marL="0" marR="0">
              <a:spcBef>
                <a:spcPts val="0"/>
              </a:spcBef>
              <a:spcAft>
                <a:spcPts val="0"/>
              </a:spcAft>
              <a:buFont typeface="Wingdings" panose="05000000000000000000" pitchFamily="2" charset="2"/>
              <a:buChar char="q"/>
              <a:tabLst>
                <a:tab pos="0" algn="l"/>
              </a:tabLst>
            </a:pPr>
            <a:r>
              <a:rPr lang="en-US" sz="5400" b="1" i="1" dirty="0"/>
              <a:t> Buy</a:t>
            </a:r>
            <a:endParaRPr lang="en-US" sz="5400" b="1" dirty="0">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dirty="0">
              <a:solidFill>
                <a:schemeClr val="bg1"/>
              </a:solidFill>
            </a:endParaRPr>
          </a:p>
        </p:txBody>
      </p:sp>
      <p:pic>
        <p:nvPicPr>
          <p:cNvPr id="8" name="Picture 7" descr="A close up of a logo&#10;&#10;Description automatically generated">
            <a:extLst>
              <a:ext uri="{FF2B5EF4-FFF2-40B4-BE49-F238E27FC236}">
                <a16:creationId xmlns:a16="http://schemas.microsoft.com/office/drawing/2014/main" id="{03AFA9F7-68E7-413E-8F66-4D077D4D9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72" y="5408583"/>
            <a:ext cx="2002341" cy="1001171"/>
          </a:xfrm>
          <a:prstGeom prst="rect">
            <a:avLst/>
          </a:prstGeom>
        </p:spPr>
      </p:pic>
      <p:sp>
        <p:nvSpPr>
          <p:cNvPr id="9" name="TextBox 8">
            <a:extLst>
              <a:ext uri="{FF2B5EF4-FFF2-40B4-BE49-F238E27FC236}">
                <a16:creationId xmlns:a16="http://schemas.microsoft.com/office/drawing/2014/main" id="{FD0527B8-6533-4CA2-AF2F-ECCF89425C55}"/>
              </a:ext>
            </a:extLst>
          </p:cNvPr>
          <p:cNvSpPr txBox="1"/>
          <p:nvPr/>
        </p:nvSpPr>
        <p:spPr>
          <a:xfrm>
            <a:off x="149344" y="638718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61010661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784456" y="1268760"/>
            <a:ext cx="4495043" cy="3302938"/>
          </a:xfrm>
        </p:spPr>
        <p:txBody>
          <a:bodyPr anchor="b">
            <a:normAutofit fontScale="90000"/>
          </a:bodyPr>
          <a:lstStyle/>
          <a:p>
            <a:pPr algn="l">
              <a:lnSpc>
                <a:spcPct val="90000"/>
              </a:lnSpc>
            </a:pPr>
            <a:br>
              <a:rPr lang="en-CA" sz="3400" b="1" i="1" dirty="0"/>
            </a:br>
            <a:br>
              <a:rPr lang="en-CA" sz="4000" b="1" i="1" dirty="0"/>
            </a:br>
            <a:r>
              <a:rPr lang="en-CA" sz="6000" b="1" i="1" dirty="0"/>
              <a:t>What are the Steps to thinking about your Social Media Strategy</a:t>
            </a:r>
            <a:br>
              <a:rPr lang="en-CA" sz="4900" b="1" i="1" dirty="0"/>
            </a:br>
            <a:endParaRPr lang="en-US" sz="3400" dirty="0"/>
          </a:p>
        </p:txBody>
      </p:sp>
      <p:pic>
        <p:nvPicPr>
          <p:cNvPr id="8" name="Picture 7" descr="A close up of a logo&#10;&#10;Description automatically generated">
            <a:extLst>
              <a:ext uri="{FF2B5EF4-FFF2-40B4-BE49-F238E27FC236}">
                <a16:creationId xmlns:a16="http://schemas.microsoft.com/office/drawing/2014/main" id="{03AFA9F7-68E7-413E-8F66-4D077D4D9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56" y="5402729"/>
            <a:ext cx="2002341" cy="1001171"/>
          </a:xfrm>
          <a:prstGeom prst="rect">
            <a:avLst/>
          </a:prstGeom>
        </p:spPr>
      </p:pic>
      <p:sp>
        <p:nvSpPr>
          <p:cNvPr id="9" name="TextBox 8">
            <a:extLst>
              <a:ext uri="{FF2B5EF4-FFF2-40B4-BE49-F238E27FC236}">
                <a16:creationId xmlns:a16="http://schemas.microsoft.com/office/drawing/2014/main" id="{FD0527B8-6533-4CA2-AF2F-ECCF89425C55}"/>
              </a:ext>
            </a:extLst>
          </p:cNvPr>
          <p:cNvSpPr txBox="1"/>
          <p:nvPr/>
        </p:nvSpPr>
        <p:spPr>
          <a:xfrm>
            <a:off x="323528" y="638132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667A3224-CAF8-441B-9636-A16085A30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0112" y="1628800"/>
            <a:ext cx="3096344" cy="3096344"/>
          </a:xfrm>
          <a:prstGeom prst="rect">
            <a:avLst/>
          </a:prstGeom>
        </p:spPr>
      </p:pic>
    </p:spTree>
    <p:extLst>
      <p:ext uri="{BB962C8B-B14F-4D97-AF65-F5344CB8AC3E}">
        <p14:creationId xmlns:p14="http://schemas.microsoft.com/office/powerpoint/2010/main" val="1454689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913"/>
            <a:ext cx="8229600" cy="1143000"/>
          </a:xfrm>
        </p:spPr>
        <p:txBody>
          <a:bodyPr/>
          <a:lstStyle/>
          <a:p>
            <a:r>
              <a:rPr lang="en-CA" b="1" dirty="0">
                <a:solidFill>
                  <a:srgbClr val="0070C0"/>
                </a:solidFill>
              </a:rPr>
              <a:t>Steps to a Strategy</a:t>
            </a:r>
          </a:p>
        </p:txBody>
      </p:sp>
      <p:sp>
        <p:nvSpPr>
          <p:cNvPr id="3" name="Content Placeholder 2"/>
          <p:cNvSpPr>
            <a:spLocks noGrp="1"/>
          </p:cNvSpPr>
          <p:nvPr>
            <p:ph idx="1"/>
          </p:nvPr>
        </p:nvSpPr>
        <p:spPr>
          <a:xfrm>
            <a:off x="914400" y="1783846"/>
            <a:ext cx="8229600" cy="4389120"/>
          </a:xfrm>
        </p:spPr>
        <p:txBody>
          <a:bodyPr>
            <a:normAutofit fontScale="85000" lnSpcReduction="20000"/>
          </a:bodyPr>
          <a:lstStyle/>
          <a:p>
            <a:pPr marL="0" indent="0">
              <a:buNone/>
            </a:pPr>
            <a:r>
              <a:rPr lang="en-CA" dirty="0">
                <a:solidFill>
                  <a:srgbClr val="0070C0"/>
                </a:solidFill>
              </a:rPr>
              <a:t>Here are the 9 questions you need to answer when creating your</a:t>
            </a:r>
            <a:br>
              <a:rPr lang="en-CA" dirty="0">
                <a:solidFill>
                  <a:srgbClr val="0070C0"/>
                </a:solidFill>
              </a:rPr>
            </a:br>
            <a:r>
              <a:rPr lang="en-CA" dirty="0">
                <a:solidFill>
                  <a:srgbClr val="0070C0"/>
                </a:solidFill>
              </a:rPr>
              <a:t>community or organizational social strategy.</a:t>
            </a:r>
          </a:p>
          <a:p>
            <a:pPr marL="0" indent="0">
              <a:buNone/>
            </a:pPr>
            <a:r>
              <a:rPr lang="en-CA" dirty="0">
                <a:solidFill>
                  <a:srgbClr val="0070C0"/>
                </a:solidFill>
              </a:rPr>
              <a:t>1.      Why do you want online followers? State your </a:t>
            </a:r>
            <a:r>
              <a:rPr lang="en-CA" b="1" dirty="0">
                <a:solidFill>
                  <a:srgbClr val="0070C0"/>
                </a:solidFill>
              </a:rPr>
              <a:t>purpose.</a:t>
            </a:r>
            <a:endParaRPr lang="en-CA" dirty="0">
              <a:solidFill>
                <a:srgbClr val="0070C0"/>
              </a:solidFill>
            </a:endParaRPr>
          </a:p>
          <a:p>
            <a:pPr marL="0" indent="0">
              <a:buNone/>
            </a:pPr>
            <a:r>
              <a:rPr lang="en-CA" dirty="0">
                <a:solidFill>
                  <a:srgbClr val="0070C0"/>
                </a:solidFill>
              </a:rPr>
              <a:t>2.      Which </a:t>
            </a:r>
            <a:r>
              <a:rPr lang="en-CA" b="1" dirty="0">
                <a:solidFill>
                  <a:srgbClr val="0070C0"/>
                </a:solidFill>
              </a:rPr>
              <a:t>keywords</a:t>
            </a:r>
            <a:r>
              <a:rPr lang="en-CA" dirty="0">
                <a:solidFill>
                  <a:srgbClr val="0070C0"/>
                </a:solidFill>
              </a:rPr>
              <a:t> or hashtags will lace your posts?</a:t>
            </a:r>
          </a:p>
          <a:p>
            <a:pPr marL="0" indent="0">
              <a:buNone/>
            </a:pPr>
            <a:r>
              <a:rPr lang="en-CA" dirty="0">
                <a:solidFill>
                  <a:srgbClr val="0070C0"/>
                </a:solidFill>
              </a:rPr>
              <a:t>3.      Who is your </a:t>
            </a:r>
            <a:r>
              <a:rPr lang="en-CA" b="1" dirty="0">
                <a:solidFill>
                  <a:srgbClr val="0070C0"/>
                </a:solidFill>
              </a:rPr>
              <a:t>target audience</a:t>
            </a:r>
            <a:r>
              <a:rPr lang="en-CA" dirty="0">
                <a:solidFill>
                  <a:srgbClr val="0070C0"/>
                </a:solidFill>
              </a:rPr>
              <a:t>?  </a:t>
            </a:r>
          </a:p>
          <a:p>
            <a:pPr marL="0" indent="0">
              <a:buNone/>
            </a:pPr>
            <a:r>
              <a:rPr lang="en-CA" dirty="0">
                <a:solidFill>
                  <a:srgbClr val="0070C0"/>
                </a:solidFill>
              </a:rPr>
              <a:t>4.      What </a:t>
            </a:r>
            <a:r>
              <a:rPr lang="en-CA" b="1" dirty="0">
                <a:solidFill>
                  <a:srgbClr val="0070C0"/>
                </a:solidFill>
              </a:rPr>
              <a:t>social platforms</a:t>
            </a:r>
            <a:r>
              <a:rPr lang="en-CA" dirty="0">
                <a:solidFill>
                  <a:srgbClr val="0070C0"/>
                </a:solidFill>
              </a:rPr>
              <a:t> will you use?</a:t>
            </a:r>
          </a:p>
          <a:p>
            <a:pPr marL="0" indent="0">
              <a:buNone/>
            </a:pPr>
            <a:r>
              <a:rPr lang="en-CA" dirty="0">
                <a:solidFill>
                  <a:srgbClr val="0070C0"/>
                </a:solidFill>
              </a:rPr>
              <a:t>5.      How will you </a:t>
            </a:r>
            <a:r>
              <a:rPr lang="en-CA" b="1" dirty="0">
                <a:solidFill>
                  <a:srgbClr val="0070C0"/>
                </a:solidFill>
              </a:rPr>
              <a:t>measure success</a:t>
            </a:r>
            <a:r>
              <a:rPr lang="en-CA" dirty="0">
                <a:solidFill>
                  <a:srgbClr val="0070C0"/>
                </a:solidFill>
              </a:rPr>
              <a:t>?   </a:t>
            </a:r>
          </a:p>
          <a:p>
            <a:pPr marL="0" indent="0">
              <a:buNone/>
            </a:pPr>
            <a:r>
              <a:rPr lang="en-CA" dirty="0">
                <a:solidFill>
                  <a:srgbClr val="0070C0"/>
                </a:solidFill>
              </a:rPr>
              <a:t>6.      List your possible </a:t>
            </a:r>
            <a:r>
              <a:rPr lang="en-CA" b="1" dirty="0">
                <a:solidFill>
                  <a:srgbClr val="0070C0"/>
                </a:solidFill>
              </a:rPr>
              <a:t>material creators</a:t>
            </a:r>
            <a:r>
              <a:rPr lang="en-CA" dirty="0">
                <a:solidFill>
                  <a:srgbClr val="0070C0"/>
                </a:solidFill>
              </a:rPr>
              <a:t>? (Clients, staff, suppliers, industry experts, media)</a:t>
            </a:r>
          </a:p>
          <a:p>
            <a:pPr marL="0" indent="0">
              <a:buNone/>
            </a:pPr>
            <a:r>
              <a:rPr lang="en-CA" dirty="0">
                <a:solidFill>
                  <a:srgbClr val="0070C0"/>
                </a:solidFill>
              </a:rPr>
              <a:t>7.      Who will be accountable for measuring and </a:t>
            </a:r>
            <a:r>
              <a:rPr lang="en-CA" b="1" dirty="0">
                <a:solidFill>
                  <a:srgbClr val="0070C0"/>
                </a:solidFill>
              </a:rPr>
              <a:t>coordinating efforts</a:t>
            </a:r>
            <a:r>
              <a:rPr lang="en-CA" dirty="0">
                <a:solidFill>
                  <a:srgbClr val="0070C0"/>
                </a:solidFill>
              </a:rPr>
              <a:t>?</a:t>
            </a:r>
          </a:p>
          <a:p>
            <a:pPr marL="0" indent="0">
              <a:buNone/>
            </a:pPr>
            <a:r>
              <a:rPr lang="en-CA" dirty="0">
                <a:solidFill>
                  <a:srgbClr val="0070C0"/>
                </a:solidFill>
              </a:rPr>
              <a:t>8.      </a:t>
            </a:r>
            <a:r>
              <a:rPr lang="en-CA" b="1" dirty="0">
                <a:solidFill>
                  <a:srgbClr val="0070C0"/>
                </a:solidFill>
              </a:rPr>
              <a:t>List your influencers’</a:t>
            </a:r>
            <a:r>
              <a:rPr lang="en-CA" dirty="0">
                <a:solidFill>
                  <a:srgbClr val="0070C0"/>
                </a:solidFill>
              </a:rPr>
              <a:t> possibilities. Those giants with a large number of social followers who will retweet or share your posts.</a:t>
            </a:r>
          </a:p>
          <a:p>
            <a:pPr marL="0" indent="0">
              <a:buNone/>
            </a:pPr>
            <a:r>
              <a:rPr lang="en-CA" dirty="0">
                <a:solidFill>
                  <a:srgbClr val="0070C0"/>
                </a:solidFill>
              </a:rPr>
              <a:t>9.      </a:t>
            </a:r>
            <a:r>
              <a:rPr lang="en-CA" b="1" dirty="0">
                <a:solidFill>
                  <a:srgbClr val="0070C0"/>
                </a:solidFill>
              </a:rPr>
              <a:t>Create your schedule</a:t>
            </a:r>
            <a:r>
              <a:rPr lang="en-CA" dirty="0">
                <a:solidFill>
                  <a:srgbClr val="0070C0"/>
                </a:solidFill>
              </a:rPr>
              <a:t>. How often can your organization post? Twice a day, three times a week?</a:t>
            </a:r>
          </a:p>
          <a:p>
            <a:endParaRPr lang="en-CA" dirty="0">
              <a:solidFill>
                <a:srgbClr val="0070C0"/>
              </a:solidFill>
            </a:endParaRPr>
          </a:p>
        </p:txBody>
      </p:sp>
      <p:pic>
        <p:nvPicPr>
          <p:cNvPr id="6" name="Picture 5" descr="A close up of a logo&#10;&#10;Description automatically generated">
            <a:extLst>
              <a:ext uri="{FF2B5EF4-FFF2-40B4-BE49-F238E27FC236}">
                <a16:creationId xmlns:a16="http://schemas.microsoft.com/office/drawing/2014/main" id="{B562A9BA-682B-4662-9E2D-2F4058099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6256" y="5652028"/>
            <a:ext cx="1787742" cy="893871"/>
          </a:xfrm>
          <a:prstGeom prst="rect">
            <a:avLst/>
          </a:prstGeom>
        </p:spPr>
      </p:pic>
      <p:sp>
        <p:nvSpPr>
          <p:cNvPr id="8" name="TextBox 7">
            <a:extLst>
              <a:ext uri="{FF2B5EF4-FFF2-40B4-BE49-F238E27FC236}">
                <a16:creationId xmlns:a16="http://schemas.microsoft.com/office/drawing/2014/main" id="{704C0B62-0B13-4DC5-81BD-309F256C1BD8}"/>
              </a:ext>
            </a:extLst>
          </p:cNvPr>
          <p:cNvSpPr txBox="1"/>
          <p:nvPr/>
        </p:nvSpPr>
        <p:spPr>
          <a:xfrm>
            <a:off x="6084168" y="6545899"/>
            <a:ext cx="3328791" cy="369332"/>
          </a:xfrm>
          <a:prstGeom prst="rect">
            <a:avLst/>
          </a:prstGeom>
          <a:noFill/>
        </p:spPr>
        <p:txBody>
          <a:bodyPr wrap="square" rtlCol="0">
            <a:spAutoFit/>
          </a:bodyPr>
          <a:lstStyle/>
          <a:p>
            <a:r>
              <a:rPr lang="en-US" dirty="0"/>
              <a:t>www.SofieAndreou.com</a:t>
            </a:r>
          </a:p>
        </p:txBody>
      </p:sp>
    </p:spTree>
    <p:extLst>
      <p:ext uri="{BB962C8B-B14F-4D97-AF65-F5344CB8AC3E}">
        <p14:creationId xmlns:p14="http://schemas.microsoft.com/office/powerpoint/2010/main" val="2769610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084" y="12371"/>
            <a:ext cx="8352928" cy="5616624"/>
          </a:xfrm>
        </p:spPr>
        <p:txBody>
          <a:bodyPr>
            <a:normAutofit/>
          </a:bodyPr>
          <a:lstStyle/>
          <a:p>
            <a:endParaRPr lang="en-CA" sz="2400" dirty="0"/>
          </a:p>
          <a:p>
            <a:r>
              <a:rPr lang="en-CA" sz="2800" b="1" dirty="0">
                <a:solidFill>
                  <a:srgbClr val="0070C0"/>
                </a:solidFill>
              </a:rPr>
              <a:t>LinkedIn, Facebook, Twitter, Instagram</a:t>
            </a:r>
            <a:br>
              <a:rPr lang="en-CA" dirty="0">
                <a:solidFill>
                  <a:srgbClr val="0070C0"/>
                </a:solidFill>
              </a:rPr>
            </a:br>
            <a:endParaRPr lang="en-CA" dirty="0">
              <a:solidFill>
                <a:srgbClr val="0070C0"/>
              </a:solidFill>
            </a:endParaRPr>
          </a:p>
          <a:p>
            <a:endParaRPr lang="en-CA" dirty="0"/>
          </a:p>
          <a:p>
            <a:endParaRPr lang="en-CA" dirty="0"/>
          </a:p>
        </p:txBody>
      </p:sp>
      <p:pic>
        <p:nvPicPr>
          <p:cNvPr id="22530" name="Picture 2" descr="C:\Users\Sofie Andreou\AppData\Local\Microsoft\Windows\INetCache\IE\BI3B87MJ\1267px-Twitter_bird_logo_2012.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385" y="1494189"/>
            <a:ext cx="987274" cy="802598"/>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Sofie Andreou\AppData\Local\Microsoft\Windows\INetCache\IE\BI3B87MJ\768px-Facebook_Shiny_Ico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3754" y="1426477"/>
            <a:ext cx="908720" cy="90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39966" y="2581687"/>
            <a:ext cx="2084289" cy="3139321"/>
          </a:xfrm>
          <a:prstGeom prst="rect">
            <a:avLst/>
          </a:prstGeom>
          <a:noFill/>
        </p:spPr>
        <p:txBody>
          <a:bodyPr wrap="none" rtlCol="0">
            <a:spAutoFit/>
          </a:bodyPr>
          <a:lstStyle/>
          <a:p>
            <a:pPr marL="285750" indent="-285750">
              <a:buFontTx/>
              <a:buChar char="-"/>
            </a:pPr>
            <a:r>
              <a:rPr lang="en-CA" dirty="0">
                <a:solidFill>
                  <a:srgbClr val="0070C0"/>
                </a:solidFill>
              </a:rPr>
              <a:t>?? Demographics</a:t>
            </a:r>
          </a:p>
          <a:p>
            <a:pPr marL="285750" indent="-285750">
              <a:buFontTx/>
              <a:buChar char="-"/>
            </a:pPr>
            <a:r>
              <a:rPr lang="en-CA" dirty="0">
                <a:solidFill>
                  <a:srgbClr val="0070C0"/>
                </a:solidFill>
              </a:rPr>
              <a:t>?? hours/day</a:t>
            </a:r>
          </a:p>
          <a:p>
            <a:pPr marL="285750" indent="-285750">
              <a:buFontTx/>
              <a:buChar char="-"/>
            </a:pPr>
            <a:r>
              <a:rPr lang="en-CA" dirty="0">
                <a:solidFill>
                  <a:srgbClr val="0070C0"/>
                </a:solidFill>
              </a:rPr>
              <a:t>Posts</a:t>
            </a:r>
          </a:p>
          <a:p>
            <a:pPr marL="285750" indent="-285750">
              <a:buFontTx/>
              <a:buChar char="-"/>
            </a:pPr>
            <a:r>
              <a:rPr lang="en-CA" dirty="0">
                <a:solidFill>
                  <a:srgbClr val="0070C0"/>
                </a:solidFill>
              </a:rPr>
              <a:t>Links</a:t>
            </a:r>
          </a:p>
          <a:p>
            <a:pPr marL="285750" indent="-285750">
              <a:buFontTx/>
              <a:buChar char="-"/>
            </a:pPr>
            <a:r>
              <a:rPr lang="en-CA" dirty="0">
                <a:solidFill>
                  <a:srgbClr val="0070C0"/>
                </a:solidFill>
              </a:rPr>
              <a:t>Photos</a:t>
            </a:r>
          </a:p>
          <a:p>
            <a:pPr marL="285750" indent="-285750">
              <a:buFontTx/>
              <a:buChar char="-"/>
            </a:pPr>
            <a:r>
              <a:rPr lang="en-CA" dirty="0">
                <a:solidFill>
                  <a:srgbClr val="0070C0"/>
                </a:solidFill>
              </a:rPr>
              <a:t>Videos</a:t>
            </a:r>
          </a:p>
          <a:p>
            <a:pPr marL="285750" indent="-285750">
              <a:buFontTx/>
              <a:buChar char="-"/>
            </a:pPr>
            <a:r>
              <a:rPr lang="en-CA" dirty="0">
                <a:solidFill>
                  <a:srgbClr val="0070C0"/>
                </a:solidFill>
              </a:rPr>
              <a:t>Events</a:t>
            </a:r>
          </a:p>
          <a:p>
            <a:pPr marL="285750" indent="-285750">
              <a:buFontTx/>
              <a:buChar char="-"/>
            </a:pPr>
            <a:r>
              <a:rPr lang="en-CA" dirty="0">
                <a:solidFill>
                  <a:srgbClr val="0070C0"/>
                </a:solidFill>
              </a:rPr>
              <a:t>Groups</a:t>
            </a:r>
          </a:p>
          <a:p>
            <a:pPr marL="285750" indent="-285750">
              <a:buFontTx/>
              <a:buChar char="-"/>
            </a:pPr>
            <a:r>
              <a:rPr lang="en-CA" dirty="0">
                <a:solidFill>
                  <a:srgbClr val="0070C0"/>
                </a:solidFill>
              </a:rPr>
              <a:t> Company Pages</a:t>
            </a:r>
          </a:p>
          <a:p>
            <a:pPr marL="285750" indent="-285750">
              <a:buFontTx/>
              <a:buChar char="-"/>
            </a:pPr>
            <a:r>
              <a:rPr lang="en-CA" dirty="0">
                <a:solidFill>
                  <a:srgbClr val="0070C0"/>
                </a:solidFill>
              </a:rPr>
              <a:t>Account/Email?</a:t>
            </a:r>
          </a:p>
          <a:p>
            <a:pPr marL="285750" indent="-285750">
              <a:buFontTx/>
              <a:buChar char="-"/>
            </a:pPr>
            <a:endParaRPr lang="en-CA" dirty="0">
              <a:solidFill>
                <a:srgbClr val="0070C0"/>
              </a:solidFill>
            </a:endParaRPr>
          </a:p>
        </p:txBody>
      </p:sp>
      <p:sp>
        <p:nvSpPr>
          <p:cNvPr id="10" name="TextBox 9"/>
          <p:cNvSpPr txBox="1"/>
          <p:nvPr/>
        </p:nvSpPr>
        <p:spPr>
          <a:xfrm>
            <a:off x="4058820" y="2625755"/>
            <a:ext cx="2180405" cy="2308324"/>
          </a:xfrm>
          <a:prstGeom prst="rect">
            <a:avLst/>
          </a:prstGeom>
          <a:noFill/>
        </p:spPr>
        <p:txBody>
          <a:bodyPr wrap="none" rtlCol="0">
            <a:spAutoFit/>
          </a:bodyPr>
          <a:lstStyle/>
          <a:p>
            <a:pPr marL="285750" indent="-285750">
              <a:buFontTx/>
              <a:buChar char="-"/>
            </a:pPr>
            <a:r>
              <a:rPr lang="en-CA" dirty="0">
                <a:solidFill>
                  <a:srgbClr val="0070C0"/>
                </a:solidFill>
              </a:rPr>
              <a:t>?? Demographics</a:t>
            </a:r>
          </a:p>
          <a:p>
            <a:pPr marL="285750" indent="-285750">
              <a:buFontTx/>
              <a:buChar char="-"/>
            </a:pPr>
            <a:r>
              <a:rPr lang="en-CA" dirty="0">
                <a:solidFill>
                  <a:srgbClr val="0070C0"/>
                </a:solidFill>
              </a:rPr>
              <a:t>Community Based</a:t>
            </a:r>
          </a:p>
          <a:p>
            <a:pPr marL="285750" indent="-285750">
              <a:buFontTx/>
              <a:buChar char="-"/>
            </a:pPr>
            <a:r>
              <a:rPr lang="en-CA" dirty="0">
                <a:solidFill>
                  <a:srgbClr val="0070C0"/>
                </a:solidFill>
              </a:rPr>
              <a:t>Happening NOW</a:t>
            </a:r>
          </a:p>
          <a:p>
            <a:pPr marL="285750" indent="-285750">
              <a:buFontTx/>
              <a:buChar char="-"/>
            </a:pPr>
            <a:r>
              <a:rPr lang="en-CA" dirty="0">
                <a:solidFill>
                  <a:srgbClr val="0070C0"/>
                </a:solidFill>
              </a:rPr>
              <a:t>Tweets</a:t>
            </a:r>
          </a:p>
          <a:p>
            <a:pPr marL="285750" indent="-285750">
              <a:buFontTx/>
              <a:buChar char="-"/>
            </a:pPr>
            <a:r>
              <a:rPr lang="en-CA" dirty="0">
                <a:solidFill>
                  <a:srgbClr val="0070C0"/>
                </a:solidFill>
              </a:rPr>
              <a:t>Links</a:t>
            </a:r>
          </a:p>
          <a:p>
            <a:pPr marL="285750" indent="-285750">
              <a:buFontTx/>
              <a:buChar char="-"/>
            </a:pPr>
            <a:r>
              <a:rPr lang="en-CA" dirty="0">
                <a:solidFill>
                  <a:srgbClr val="0070C0"/>
                </a:solidFill>
              </a:rPr>
              <a:t>Photos</a:t>
            </a:r>
          </a:p>
          <a:p>
            <a:pPr marL="285750" indent="-285750">
              <a:buFontTx/>
              <a:buChar char="-"/>
            </a:pPr>
            <a:r>
              <a:rPr lang="en-CA" dirty="0">
                <a:solidFill>
                  <a:srgbClr val="0070C0"/>
                </a:solidFill>
              </a:rPr>
              <a:t>Videos</a:t>
            </a:r>
          </a:p>
          <a:p>
            <a:pPr marL="285750" indent="-285750">
              <a:buFontTx/>
              <a:buChar char="-"/>
            </a:pPr>
            <a:r>
              <a:rPr lang="en-CA" dirty="0">
                <a:solidFill>
                  <a:srgbClr val="0070C0"/>
                </a:solidFill>
              </a:rPr>
              <a:t>Account/Email?</a:t>
            </a:r>
          </a:p>
        </p:txBody>
      </p:sp>
      <p:sp>
        <p:nvSpPr>
          <p:cNvPr id="11" name="TextBox 10"/>
          <p:cNvSpPr txBox="1"/>
          <p:nvPr/>
        </p:nvSpPr>
        <p:spPr>
          <a:xfrm>
            <a:off x="6402583" y="2654838"/>
            <a:ext cx="2559034" cy="2585323"/>
          </a:xfrm>
          <a:prstGeom prst="rect">
            <a:avLst/>
          </a:prstGeom>
          <a:noFill/>
        </p:spPr>
        <p:txBody>
          <a:bodyPr wrap="none" rtlCol="0">
            <a:spAutoFit/>
          </a:bodyPr>
          <a:lstStyle/>
          <a:p>
            <a:pPr marL="285750" indent="-285750">
              <a:buFontTx/>
              <a:buChar char="-"/>
            </a:pPr>
            <a:r>
              <a:rPr lang="en-CA" dirty="0">
                <a:solidFill>
                  <a:srgbClr val="0070C0"/>
                </a:solidFill>
              </a:rPr>
              <a:t>?? Demographics</a:t>
            </a:r>
          </a:p>
          <a:p>
            <a:pPr marL="285750" indent="-285750">
              <a:buFontTx/>
              <a:buChar char="-"/>
            </a:pPr>
            <a:r>
              <a:rPr lang="en-CA" dirty="0">
                <a:solidFill>
                  <a:srgbClr val="0070C0"/>
                </a:solidFill>
              </a:rPr>
              <a:t>Posts</a:t>
            </a:r>
          </a:p>
          <a:p>
            <a:pPr marL="285750" indent="-285750">
              <a:buFontTx/>
              <a:buChar char="-"/>
            </a:pPr>
            <a:r>
              <a:rPr lang="en-CA" dirty="0">
                <a:solidFill>
                  <a:srgbClr val="0070C0"/>
                </a:solidFill>
              </a:rPr>
              <a:t>Stories</a:t>
            </a:r>
            <a:br>
              <a:rPr lang="en-CA" dirty="0">
                <a:solidFill>
                  <a:srgbClr val="0070C0"/>
                </a:solidFill>
              </a:rPr>
            </a:br>
            <a:r>
              <a:rPr lang="en-CA" dirty="0">
                <a:solidFill>
                  <a:srgbClr val="0070C0"/>
                </a:solidFill>
              </a:rPr>
              <a:t>Reels</a:t>
            </a:r>
          </a:p>
          <a:p>
            <a:pPr marL="285750" indent="-285750">
              <a:buFontTx/>
              <a:buChar char="-"/>
            </a:pPr>
            <a:r>
              <a:rPr lang="en-CA" dirty="0">
                <a:solidFill>
                  <a:srgbClr val="0070C0"/>
                </a:solidFill>
              </a:rPr>
              <a:t>Highlights</a:t>
            </a:r>
          </a:p>
          <a:p>
            <a:pPr marL="285750" indent="-285750">
              <a:buFontTx/>
              <a:buChar char="-"/>
            </a:pPr>
            <a:r>
              <a:rPr lang="en-CA" dirty="0">
                <a:solidFill>
                  <a:srgbClr val="0070C0"/>
                </a:solidFill>
              </a:rPr>
              <a:t>Photo &amp; Video Driven </a:t>
            </a:r>
          </a:p>
          <a:p>
            <a:pPr marL="285750" indent="-285750">
              <a:buFontTx/>
              <a:buChar char="-"/>
            </a:pPr>
            <a:r>
              <a:rPr lang="en-CA" dirty="0">
                <a:solidFill>
                  <a:srgbClr val="0070C0"/>
                </a:solidFill>
              </a:rPr>
              <a:t>Links Paid ONLY</a:t>
            </a:r>
          </a:p>
          <a:p>
            <a:pPr marL="285750" indent="-285750">
              <a:buFontTx/>
              <a:buChar char="-"/>
            </a:pPr>
            <a:r>
              <a:rPr lang="en-CA" dirty="0">
                <a:solidFill>
                  <a:srgbClr val="0070C0"/>
                </a:solidFill>
              </a:rPr>
              <a:t>IGTV</a:t>
            </a:r>
          </a:p>
          <a:p>
            <a:pPr marL="285750" indent="-285750">
              <a:buFontTx/>
              <a:buChar char="-"/>
            </a:pPr>
            <a:r>
              <a:rPr lang="en-CA" dirty="0">
                <a:solidFill>
                  <a:srgbClr val="0070C0"/>
                </a:solidFill>
              </a:rPr>
              <a:t>Account/Email?</a:t>
            </a:r>
          </a:p>
        </p:txBody>
      </p:sp>
      <p:pic>
        <p:nvPicPr>
          <p:cNvPr id="6147" name="Picture 3" descr="C:\Users\Sofie Andreou\AppData\Local\Microsoft\Windows\INetCache\IE\0SR966KB\Linkedin-Logo-160x16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810" y="1368780"/>
            <a:ext cx="800609" cy="8006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8481" y="2484438"/>
            <a:ext cx="2084289" cy="3416320"/>
          </a:xfrm>
          <a:prstGeom prst="rect">
            <a:avLst/>
          </a:prstGeom>
          <a:noFill/>
        </p:spPr>
        <p:txBody>
          <a:bodyPr wrap="none" rtlCol="0">
            <a:spAutoFit/>
          </a:bodyPr>
          <a:lstStyle/>
          <a:p>
            <a:pPr marL="285750" indent="-285750">
              <a:buFontTx/>
              <a:buChar char="-"/>
            </a:pPr>
            <a:r>
              <a:rPr lang="en-CA" dirty="0">
                <a:solidFill>
                  <a:srgbClr val="0070C0"/>
                </a:solidFill>
              </a:rPr>
              <a:t>?? Demographics</a:t>
            </a:r>
          </a:p>
          <a:p>
            <a:pPr marL="285750" indent="-285750">
              <a:buFontTx/>
              <a:buChar char="-"/>
            </a:pPr>
            <a:r>
              <a:rPr lang="en-CA" dirty="0">
                <a:solidFill>
                  <a:srgbClr val="0070C0"/>
                </a:solidFill>
              </a:rPr>
              <a:t>Corporate</a:t>
            </a:r>
          </a:p>
          <a:p>
            <a:pPr marL="285750" indent="-285750">
              <a:buFontTx/>
              <a:buChar char="-"/>
            </a:pPr>
            <a:r>
              <a:rPr lang="en-CA" dirty="0">
                <a:solidFill>
                  <a:srgbClr val="0070C0"/>
                </a:solidFill>
              </a:rPr>
              <a:t>Networking</a:t>
            </a:r>
          </a:p>
          <a:p>
            <a:pPr marL="285750" indent="-285750">
              <a:buFontTx/>
              <a:buChar char="-"/>
            </a:pPr>
            <a:r>
              <a:rPr lang="en-CA" dirty="0">
                <a:solidFill>
                  <a:srgbClr val="0070C0"/>
                </a:solidFill>
              </a:rPr>
              <a:t>?? mins/month</a:t>
            </a:r>
          </a:p>
          <a:p>
            <a:pPr marL="285750" indent="-285750">
              <a:buFontTx/>
              <a:buChar char="-"/>
            </a:pPr>
            <a:r>
              <a:rPr lang="en-CA" dirty="0">
                <a:solidFill>
                  <a:srgbClr val="0070C0"/>
                </a:solidFill>
              </a:rPr>
              <a:t>Posts</a:t>
            </a:r>
          </a:p>
          <a:p>
            <a:pPr marL="285750" indent="-285750">
              <a:buFontTx/>
              <a:buChar char="-"/>
            </a:pPr>
            <a:r>
              <a:rPr lang="en-CA" dirty="0">
                <a:solidFill>
                  <a:srgbClr val="0070C0"/>
                </a:solidFill>
              </a:rPr>
              <a:t>Links</a:t>
            </a:r>
          </a:p>
          <a:p>
            <a:pPr marL="285750" indent="-285750">
              <a:buFontTx/>
              <a:buChar char="-"/>
            </a:pPr>
            <a:r>
              <a:rPr lang="en-CA" dirty="0">
                <a:solidFill>
                  <a:srgbClr val="0070C0"/>
                </a:solidFill>
              </a:rPr>
              <a:t>Photos</a:t>
            </a:r>
          </a:p>
          <a:p>
            <a:pPr marL="285750" indent="-285750">
              <a:buFontTx/>
              <a:buChar char="-"/>
            </a:pPr>
            <a:r>
              <a:rPr lang="en-CA" dirty="0">
                <a:solidFill>
                  <a:srgbClr val="0070C0"/>
                </a:solidFill>
              </a:rPr>
              <a:t>Videos</a:t>
            </a:r>
          </a:p>
          <a:p>
            <a:pPr marL="285750" indent="-285750">
              <a:buFontTx/>
              <a:buChar char="-"/>
            </a:pPr>
            <a:r>
              <a:rPr lang="en-CA" dirty="0">
                <a:solidFill>
                  <a:srgbClr val="0070C0"/>
                </a:solidFill>
              </a:rPr>
              <a:t>Groups</a:t>
            </a:r>
          </a:p>
          <a:p>
            <a:pPr marL="285750" indent="-285750">
              <a:buFontTx/>
              <a:buChar char="-"/>
            </a:pPr>
            <a:r>
              <a:rPr lang="en-CA" dirty="0">
                <a:solidFill>
                  <a:srgbClr val="0070C0"/>
                </a:solidFill>
              </a:rPr>
              <a:t>Company Pages</a:t>
            </a:r>
          </a:p>
          <a:p>
            <a:pPr marL="285750" indent="-285750">
              <a:buFontTx/>
              <a:buChar char="-"/>
            </a:pPr>
            <a:r>
              <a:rPr lang="en-CA" dirty="0">
                <a:solidFill>
                  <a:srgbClr val="0070C0"/>
                </a:solidFill>
              </a:rPr>
              <a:t>Account/Email?</a:t>
            </a:r>
          </a:p>
          <a:p>
            <a:pPr marL="285750" indent="-285750">
              <a:buFontTx/>
              <a:buChar char="-"/>
            </a:pPr>
            <a:endParaRPr lang="en-CA" dirty="0">
              <a:solidFill>
                <a:srgbClr val="0070C0"/>
              </a:solidFill>
            </a:endParaRPr>
          </a:p>
        </p:txBody>
      </p:sp>
      <p:pic>
        <p:nvPicPr>
          <p:cNvPr id="12" name="Picture 11" descr="A close up of a logo&#10;&#10;Description automatically generated">
            <a:extLst>
              <a:ext uri="{FF2B5EF4-FFF2-40B4-BE49-F238E27FC236}">
                <a16:creationId xmlns:a16="http://schemas.microsoft.com/office/drawing/2014/main" id="{C67361D7-E371-489A-882D-2570C5AA85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615" y="5440379"/>
            <a:ext cx="2002341" cy="1001171"/>
          </a:xfrm>
          <a:prstGeom prst="rect">
            <a:avLst/>
          </a:prstGeom>
        </p:spPr>
      </p:pic>
      <p:sp>
        <p:nvSpPr>
          <p:cNvPr id="13" name="TextBox 12">
            <a:extLst>
              <a:ext uri="{FF2B5EF4-FFF2-40B4-BE49-F238E27FC236}">
                <a16:creationId xmlns:a16="http://schemas.microsoft.com/office/drawing/2014/main" id="{1841F50A-9C78-47C4-8632-16AFFC840A63}"/>
              </a:ext>
            </a:extLst>
          </p:cNvPr>
          <p:cNvSpPr txBox="1"/>
          <p:nvPr/>
        </p:nvSpPr>
        <p:spPr>
          <a:xfrm>
            <a:off x="6050687" y="6418978"/>
            <a:ext cx="2924198" cy="369332"/>
          </a:xfrm>
          <a:prstGeom prst="rect">
            <a:avLst/>
          </a:prstGeom>
          <a:noFill/>
        </p:spPr>
        <p:txBody>
          <a:bodyPr wrap="none" rtlCol="0">
            <a:spAutoFit/>
          </a:bodyPr>
          <a:lstStyle/>
          <a:p>
            <a:r>
              <a:rPr lang="en-US" dirty="0"/>
              <a:t>www.SofieAndreou.com</a:t>
            </a:r>
          </a:p>
        </p:txBody>
      </p:sp>
      <p:pic>
        <p:nvPicPr>
          <p:cNvPr id="14" name="Graphic 13" descr="Help">
            <a:extLst>
              <a:ext uri="{FF2B5EF4-FFF2-40B4-BE49-F238E27FC236}">
                <a16:creationId xmlns:a16="http://schemas.microsoft.com/office/drawing/2014/main" id="{81318C2E-ADA3-4B86-A9BE-2C5D43B8D2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99037" y="-82307"/>
            <a:ext cx="1851392" cy="1851392"/>
          </a:xfrm>
          <a:prstGeom prst="rect">
            <a:avLst/>
          </a:prstGeom>
        </p:spPr>
      </p:pic>
      <p:pic>
        <p:nvPicPr>
          <p:cNvPr id="15" name="Picture 14" descr="Logo, icon&#10;&#10;Description automatically generated">
            <a:extLst>
              <a:ext uri="{FF2B5EF4-FFF2-40B4-BE49-F238E27FC236}">
                <a16:creationId xmlns:a16="http://schemas.microsoft.com/office/drawing/2014/main" id="{F26977E3-540A-449F-963E-1CAF846C74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6782" y="1403192"/>
            <a:ext cx="932005" cy="932005"/>
          </a:xfrm>
          <a:prstGeom prst="rect">
            <a:avLst/>
          </a:prstGeom>
        </p:spPr>
      </p:pic>
    </p:spTree>
    <p:extLst>
      <p:ext uri="{BB962C8B-B14F-4D97-AF65-F5344CB8AC3E}">
        <p14:creationId xmlns:p14="http://schemas.microsoft.com/office/powerpoint/2010/main" val="270744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E6542D9-E3AD-4FE8-86F4-C66E6239ED05}"/>
              </a:ext>
            </a:extLst>
          </p:cNvPr>
          <p:cNvPicPr>
            <a:picLocks noChangeAspect="1"/>
          </p:cNvPicPr>
          <p:nvPr/>
        </p:nvPicPr>
        <p:blipFill rotWithShape="1">
          <a:blip r:embed="rId2"/>
          <a:srcRect t="9400" r="91385" b="82954"/>
          <a:stretch/>
        </p:blipFill>
        <p:spPr>
          <a:xfrm>
            <a:off x="350760" y="1736786"/>
            <a:ext cx="1327957" cy="663027"/>
          </a:xfrm>
          <a:prstGeom prst="rect">
            <a:avLst/>
          </a:prstGeom>
        </p:spPr>
      </p:pic>
      <p:sp>
        <p:nvSpPr>
          <p:cNvPr id="3" name="Subtitle 2"/>
          <p:cNvSpPr>
            <a:spLocks noGrp="1"/>
          </p:cNvSpPr>
          <p:nvPr>
            <p:ph type="subTitle" idx="1"/>
          </p:nvPr>
        </p:nvSpPr>
        <p:spPr>
          <a:xfrm>
            <a:off x="294564" y="-41412"/>
            <a:ext cx="8352928" cy="5616624"/>
          </a:xfrm>
        </p:spPr>
        <p:txBody>
          <a:bodyPr>
            <a:normAutofit/>
          </a:bodyPr>
          <a:lstStyle/>
          <a:p>
            <a:endParaRPr lang="en-CA" sz="2400" dirty="0"/>
          </a:p>
          <a:p>
            <a:r>
              <a:rPr lang="en-CA" sz="2800" b="1" dirty="0">
                <a:solidFill>
                  <a:srgbClr val="0070C0"/>
                </a:solidFill>
              </a:rPr>
              <a:t>LinkedIn, Facebook, Twitter, Instagram</a:t>
            </a:r>
            <a:br>
              <a:rPr lang="en-CA" dirty="0"/>
            </a:br>
            <a:endParaRPr lang="en-CA" dirty="0"/>
          </a:p>
          <a:p>
            <a:endParaRPr lang="en-CA" dirty="0"/>
          </a:p>
          <a:p>
            <a:endParaRPr lang="en-CA" dirty="0"/>
          </a:p>
        </p:txBody>
      </p:sp>
      <p:pic>
        <p:nvPicPr>
          <p:cNvPr id="22530" name="Picture 2" descr="C:\Users\Sofie Andreou\AppData\Local\Microsoft\Windows\INetCache\IE\BI3B87MJ\1267px-Twitter_bird_logo_2012.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936" y="2257089"/>
            <a:ext cx="987274" cy="802598"/>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Sofie Andreou\AppData\Local\Microsoft\Windows\INetCache\IE\BI3B87MJ\768px-Facebook_Shiny_Ico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4365104"/>
            <a:ext cx="908720" cy="908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7796" y="4204303"/>
            <a:ext cx="875511" cy="874768"/>
          </a:xfrm>
          <a:prstGeom prst="rect">
            <a:avLst/>
          </a:prstGeom>
        </p:spPr>
      </p:pic>
      <p:pic>
        <p:nvPicPr>
          <p:cNvPr id="6147" name="Picture 3" descr="C:\Users\Sofie Andreou\AppData\Local\Microsoft\Windows\INetCache\IE\0SR966KB\Linkedin-Logo-160x16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694" y="3090031"/>
            <a:ext cx="800609" cy="8006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65268" y="1189967"/>
            <a:ext cx="2947060" cy="453650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rot="16200000">
            <a:off x="2795895" y="1259341"/>
            <a:ext cx="2947060" cy="45365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7795" y="1809648"/>
            <a:ext cx="875511" cy="874768"/>
          </a:xfrm>
          <a:prstGeom prst="rect">
            <a:avLst/>
          </a:prstGeom>
        </p:spPr>
      </p:pic>
      <p:sp>
        <p:nvSpPr>
          <p:cNvPr id="5" name="TextBox 4"/>
          <p:cNvSpPr txBox="1"/>
          <p:nvPr/>
        </p:nvSpPr>
        <p:spPr>
          <a:xfrm>
            <a:off x="259124" y="1199450"/>
            <a:ext cx="1921616" cy="400110"/>
          </a:xfrm>
          <a:prstGeom prst="rect">
            <a:avLst/>
          </a:prstGeom>
          <a:noFill/>
        </p:spPr>
        <p:txBody>
          <a:bodyPr wrap="none" rtlCol="0">
            <a:spAutoFit/>
          </a:bodyPr>
          <a:lstStyle/>
          <a:p>
            <a:r>
              <a:rPr lang="en-CA" sz="2000" b="1" i="1" dirty="0"/>
              <a:t>Post Dimensions</a:t>
            </a:r>
          </a:p>
        </p:txBody>
      </p:sp>
      <p:cxnSp>
        <p:nvCxnSpPr>
          <p:cNvPr id="7" name="Straight Arrow Connector 6"/>
          <p:cNvCxnSpPr>
            <a:stCxn id="22530" idx="3"/>
            <a:endCxn id="14" idx="0"/>
          </p:cNvCxnSpPr>
          <p:nvPr/>
        </p:nvCxnSpPr>
        <p:spPr>
          <a:xfrm>
            <a:off x="1194210" y="2658388"/>
            <a:ext cx="806963" cy="8692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147" idx="3"/>
            <a:endCxn id="14" idx="0"/>
          </p:cNvCxnSpPr>
          <p:nvPr/>
        </p:nvCxnSpPr>
        <p:spPr>
          <a:xfrm>
            <a:off x="1324303" y="3490336"/>
            <a:ext cx="676870" cy="372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2531" idx="3"/>
            <a:endCxn id="14" idx="0"/>
          </p:cNvCxnSpPr>
          <p:nvPr/>
        </p:nvCxnSpPr>
        <p:spPr>
          <a:xfrm flipV="1">
            <a:off x="1405228" y="3527593"/>
            <a:ext cx="595945" cy="12918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83167" y="3878289"/>
            <a:ext cx="1921616" cy="400110"/>
          </a:xfrm>
          <a:prstGeom prst="rect">
            <a:avLst/>
          </a:prstGeom>
          <a:noFill/>
        </p:spPr>
        <p:txBody>
          <a:bodyPr wrap="none" rtlCol="0">
            <a:spAutoFit/>
          </a:bodyPr>
          <a:lstStyle/>
          <a:p>
            <a:r>
              <a:rPr lang="en-CA" sz="2000" b="1" i="1" dirty="0"/>
              <a:t>Post Dimensions</a:t>
            </a:r>
          </a:p>
        </p:txBody>
      </p:sp>
      <p:cxnSp>
        <p:nvCxnSpPr>
          <p:cNvPr id="21" name="Straight Arrow Connector 20"/>
          <p:cNvCxnSpPr>
            <a:stCxn id="23" idx="1"/>
            <a:endCxn id="28" idx="3"/>
          </p:cNvCxnSpPr>
          <p:nvPr/>
        </p:nvCxnSpPr>
        <p:spPr>
          <a:xfrm flipH="1" flipV="1">
            <a:off x="5812328" y="3527593"/>
            <a:ext cx="1270839" cy="550751"/>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1"/>
          </p:cNvCxnSpPr>
          <p:nvPr/>
        </p:nvCxnSpPr>
        <p:spPr>
          <a:xfrm flipH="1" flipV="1">
            <a:off x="5812329" y="1592475"/>
            <a:ext cx="1805466" cy="65455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62732" y="930273"/>
            <a:ext cx="2048638" cy="707886"/>
          </a:xfrm>
          <a:prstGeom prst="rect">
            <a:avLst/>
          </a:prstGeom>
          <a:noFill/>
        </p:spPr>
        <p:txBody>
          <a:bodyPr wrap="none" rtlCol="0">
            <a:spAutoFit/>
          </a:bodyPr>
          <a:lstStyle/>
          <a:p>
            <a:r>
              <a:rPr lang="en-CA" sz="2000" b="1" i="1" dirty="0"/>
              <a:t>Story &amp; Highlight</a:t>
            </a:r>
          </a:p>
          <a:p>
            <a:r>
              <a:rPr lang="en-CA" sz="2000" b="1" i="1" dirty="0"/>
              <a:t> Dimensions</a:t>
            </a:r>
          </a:p>
        </p:txBody>
      </p:sp>
      <p:sp>
        <p:nvSpPr>
          <p:cNvPr id="28" name="Rectangle 27"/>
          <p:cNvSpPr/>
          <p:nvPr/>
        </p:nvSpPr>
        <p:spPr>
          <a:xfrm>
            <a:off x="2865268" y="2054063"/>
            <a:ext cx="2947060" cy="294706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6BE0DF6A-C69F-4985-98B6-78595012B82A}"/>
              </a:ext>
            </a:extLst>
          </p:cNvPr>
          <p:cNvCxnSpPr>
            <a:cxnSpLocks/>
          </p:cNvCxnSpPr>
          <p:nvPr/>
        </p:nvCxnSpPr>
        <p:spPr>
          <a:xfrm>
            <a:off x="1386672" y="2181117"/>
            <a:ext cx="573694" cy="1162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B14478-D4A9-4C0D-9E5B-6E83BF568976}"/>
              </a:ext>
            </a:extLst>
          </p:cNvPr>
          <p:cNvCxnSpPr>
            <a:cxnSpLocks/>
          </p:cNvCxnSpPr>
          <p:nvPr/>
        </p:nvCxnSpPr>
        <p:spPr>
          <a:xfrm>
            <a:off x="1465175" y="2203885"/>
            <a:ext cx="1319168" cy="95510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 descr="C:\Users\Sofie Andreou\AppData\Local\Microsoft\Windows\INetCache\IE\BI3B87MJ\768px-Facebook_Shiny_Icon.svg[1].png">
            <a:extLst>
              <a:ext uri="{FF2B5EF4-FFF2-40B4-BE49-F238E27FC236}">
                <a16:creationId xmlns:a16="http://schemas.microsoft.com/office/drawing/2014/main" id="{924AA3A7-E00F-4AAF-AE82-40277AB51C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0964" y="2328010"/>
            <a:ext cx="908720" cy="9087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logo&#10;&#10;Description automatically generated">
            <a:extLst>
              <a:ext uri="{FF2B5EF4-FFF2-40B4-BE49-F238E27FC236}">
                <a16:creationId xmlns:a16="http://schemas.microsoft.com/office/drawing/2014/main" id="{1E00DFC0-7410-45FB-A0B2-1CF8D29C45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068" y="5494090"/>
            <a:ext cx="2002341" cy="1001171"/>
          </a:xfrm>
          <a:prstGeom prst="rect">
            <a:avLst/>
          </a:prstGeom>
        </p:spPr>
      </p:pic>
      <p:sp>
        <p:nvSpPr>
          <p:cNvPr id="27" name="TextBox 26">
            <a:extLst>
              <a:ext uri="{FF2B5EF4-FFF2-40B4-BE49-F238E27FC236}">
                <a16:creationId xmlns:a16="http://schemas.microsoft.com/office/drawing/2014/main" id="{CD9C50E5-E0C4-475E-859C-53256EB65D69}"/>
              </a:ext>
            </a:extLst>
          </p:cNvPr>
          <p:cNvSpPr txBox="1"/>
          <p:nvPr/>
        </p:nvSpPr>
        <p:spPr>
          <a:xfrm>
            <a:off x="657140" y="6472689"/>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98626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2339752" y="2132856"/>
            <a:ext cx="6192688" cy="2978150"/>
          </a:xfrm>
        </p:spPr>
        <p:txBody>
          <a:bodyPr anchor="b">
            <a:normAutofit fontScale="90000"/>
          </a:bodyPr>
          <a:lstStyle/>
          <a:p>
            <a:pPr algn="l">
              <a:lnSpc>
                <a:spcPct val="90000"/>
              </a:lnSpc>
            </a:pPr>
            <a:br>
              <a:rPr lang="en-CA" sz="3400" b="1" i="1" dirty="0"/>
            </a:br>
            <a:br>
              <a:rPr lang="en-CA" sz="3100" b="1" i="1" dirty="0"/>
            </a:br>
            <a:r>
              <a:rPr lang="en-CA" sz="7300" b="1" dirty="0">
                <a:solidFill>
                  <a:srgbClr val="0070C0"/>
                </a:solidFill>
              </a:rPr>
              <a:t>Social </a:t>
            </a:r>
            <a:br>
              <a:rPr lang="en-CA" sz="7300" b="1" dirty="0">
                <a:solidFill>
                  <a:srgbClr val="0070C0"/>
                </a:solidFill>
              </a:rPr>
            </a:br>
            <a:r>
              <a:rPr lang="en-CA" sz="7300" b="1" dirty="0">
                <a:solidFill>
                  <a:srgbClr val="0070C0"/>
                </a:solidFill>
              </a:rPr>
              <a:t>Media Your</a:t>
            </a:r>
            <a:br>
              <a:rPr lang="en-CA" sz="7300" b="1" dirty="0">
                <a:solidFill>
                  <a:srgbClr val="0070C0"/>
                </a:solidFill>
              </a:rPr>
            </a:br>
            <a:r>
              <a:rPr lang="en-CA" sz="7300" b="1" dirty="0">
                <a:solidFill>
                  <a:srgbClr val="0070C0"/>
                </a:solidFill>
              </a:rPr>
              <a:t>Purpose?? </a:t>
            </a:r>
            <a:br>
              <a:rPr lang="en-CA" sz="4400" b="1" i="1" dirty="0"/>
            </a:br>
            <a:endParaRPr lang="en-US" sz="3400" dirty="0"/>
          </a:p>
        </p:txBody>
      </p:sp>
      <p:pic>
        <p:nvPicPr>
          <p:cNvPr id="8" name="Picture 7" descr="A close up of a logo&#10;&#10;Description automatically generated">
            <a:extLst>
              <a:ext uri="{FF2B5EF4-FFF2-40B4-BE49-F238E27FC236}">
                <a16:creationId xmlns:a16="http://schemas.microsoft.com/office/drawing/2014/main" id="{AFB98650-C19C-4838-82EB-C74511935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323" y="5389644"/>
            <a:ext cx="2002341" cy="1001171"/>
          </a:xfrm>
          <a:prstGeom prst="rect">
            <a:avLst/>
          </a:prstGeom>
        </p:spPr>
      </p:pic>
      <p:sp>
        <p:nvSpPr>
          <p:cNvPr id="9" name="TextBox 8">
            <a:extLst>
              <a:ext uri="{FF2B5EF4-FFF2-40B4-BE49-F238E27FC236}">
                <a16:creationId xmlns:a16="http://schemas.microsoft.com/office/drawing/2014/main" id="{1E47D69F-1E31-4EF4-A053-A1FA9EA3EAAA}"/>
              </a:ext>
            </a:extLst>
          </p:cNvPr>
          <p:cNvSpPr txBox="1"/>
          <p:nvPr/>
        </p:nvSpPr>
        <p:spPr>
          <a:xfrm>
            <a:off x="-6605" y="6368243"/>
            <a:ext cx="2924198" cy="369332"/>
          </a:xfrm>
          <a:prstGeom prst="rect">
            <a:avLst/>
          </a:prstGeom>
          <a:noFill/>
        </p:spPr>
        <p:txBody>
          <a:bodyPr wrap="none" rtlCol="0">
            <a:spAutoFit/>
          </a:bodyPr>
          <a:lstStyle/>
          <a:p>
            <a:r>
              <a:rPr lang="en-US" dirty="0"/>
              <a:t>www.SofieAndreou.com</a:t>
            </a:r>
          </a:p>
        </p:txBody>
      </p:sp>
      <p:pic>
        <p:nvPicPr>
          <p:cNvPr id="5" name="Graphic 4" descr="Help">
            <a:extLst>
              <a:ext uri="{FF2B5EF4-FFF2-40B4-BE49-F238E27FC236}">
                <a16:creationId xmlns:a16="http://schemas.microsoft.com/office/drawing/2014/main" id="{B4A92716-3467-416B-A9B9-E20168D55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0192" y="-61594"/>
            <a:ext cx="1851392" cy="1851392"/>
          </a:xfrm>
          <a:prstGeom prst="rect">
            <a:avLst/>
          </a:prstGeom>
        </p:spPr>
      </p:pic>
    </p:spTree>
    <p:extLst>
      <p:ext uri="{BB962C8B-B14F-4D97-AF65-F5344CB8AC3E}">
        <p14:creationId xmlns:p14="http://schemas.microsoft.com/office/powerpoint/2010/main" val="1543350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843808" y="-1254543"/>
            <a:ext cx="7456383" cy="2978150"/>
          </a:xfrm>
        </p:spPr>
        <p:txBody>
          <a:bodyPr anchor="b">
            <a:normAutofit/>
          </a:bodyPr>
          <a:lstStyle/>
          <a:p>
            <a:pPr algn="l">
              <a:lnSpc>
                <a:spcPct val="90000"/>
              </a:lnSpc>
            </a:pPr>
            <a:br>
              <a:rPr lang="en-CA" sz="3400" b="1" i="1" dirty="0">
                <a:solidFill>
                  <a:srgbClr val="0070C0"/>
                </a:solidFill>
              </a:rPr>
            </a:br>
            <a:br>
              <a:rPr lang="en-CA" sz="3100" b="1" i="1" dirty="0">
                <a:solidFill>
                  <a:srgbClr val="0070C0"/>
                </a:solidFill>
              </a:rPr>
            </a:br>
            <a:r>
              <a:rPr lang="en-CA" sz="4400" b="1" dirty="0">
                <a:solidFill>
                  <a:srgbClr val="0070C0"/>
                </a:solidFill>
              </a:rPr>
              <a:t>Social  Media Your Purpose </a:t>
            </a:r>
            <a:br>
              <a:rPr lang="en-CA" sz="4400" b="1" i="1" dirty="0">
                <a:solidFill>
                  <a:srgbClr val="0070C0"/>
                </a:solidFill>
              </a:rPr>
            </a:br>
            <a:endParaRPr lang="en-US" sz="3400" dirty="0">
              <a:solidFill>
                <a:srgbClr val="0070C0"/>
              </a:solidFill>
            </a:endParaRPr>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2512861" y="476672"/>
            <a:ext cx="7116891" cy="5611490"/>
          </a:xfrm>
        </p:spPr>
        <p:txBody>
          <a:bodyPr anchor="ctr">
            <a:normAutofit/>
          </a:bodyPr>
          <a:lstStyle/>
          <a:p>
            <a:pPr marL="0" marR="0">
              <a:spcBef>
                <a:spcPts val="0"/>
              </a:spcBef>
              <a:spcAft>
                <a:spcPts val="0"/>
              </a:spcAft>
              <a:buFont typeface="Wingdings" panose="05000000000000000000" pitchFamily="2" charset="2"/>
              <a:buChar char="q"/>
              <a:tabLst>
                <a:tab pos="0" algn="l"/>
              </a:tabLst>
            </a:pPr>
            <a:r>
              <a:rPr lang="en-CA" sz="3200" b="1" dirty="0"/>
              <a:t> </a:t>
            </a:r>
            <a:r>
              <a:rPr lang="en-CA" sz="3200" b="1" dirty="0">
                <a:solidFill>
                  <a:srgbClr val="0070C0"/>
                </a:solidFill>
              </a:rPr>
              <a:t>Instill Trust</a:t>
            </a:r>
          </a:p>
          <a:p>
            <a:pPr marL="0" marR="0">
              <a:spcBef>
                <a:spcPts val="0"/>
              </a:spcBef>
              <a:spcAft>
                <a:spcPts val="0"/>
              </a:spcAft>
              <a:buFont typeface="Wingdings" panose="05000000000000000000" pitchFamily="2" charset="2"/>
              <a:buChar char="q"/>
              <a:tabLst>
                <a:tab pos="0" algn="l"/>
              </a:tabLst>
            </a:pPr>
            <a:r>
              <a:rPr lang="en-CA" sz="3200" b="1" dirty="0">
                <a:solidFill>
                  <a:srgbClr val="0070C0"/>
                </a:solidFill>
              </a:rPr>
              <a:t> Industry Knowledge Leadership</a:t>
            </a:r>
          </a:p>
          <a:p>
            <a:pPr marL="0" marR="0">
              <a:spcBef>
                <a:spcPts val="0"/>
              </a:spcBef>
              <a:spcAft>
                <a:spcPts val="0"/>
              </a:spcAft>
              <a:buFont typeface="Wingdings" panose="05000000000000000000" pitchFamily="2" charset="2"/>
              <a:buChar char="q"/>
              <a:tabLst>
                <a:tab pos="0" algn="l"/>
              </a:tabLst>
            </a:pPr>
            <a:r>
              <a:rPr lang="en-CA" sz="3200" b="1" dirty="0">
                <a:solidFill>
                  <a:srgbClr val="0070C0"/>
                </a:solidFill>
              </a:rPr>
              <a:t> Brand Recognition</a:t>
            </a:r>
          </a:p>
          <a:p>
            <a:pPr marL="0" marR="0">
              <a:spcBef>
                <a:spcPts val="0"/>
              </a:spcBef>
              <a:spcAft>
                <a:spcPts val="0"/>
              </a:spcAft>
              <a:buFont typeface="Wingdings" panose="05000000000000000000" pitchFamily="2" charset="2"/>
              <a:buChar char="q"/>
              <a:tabLst>
                <a:tab pos="0" algn="l"/>
              </a:tabLst>
            </a:pPr>
            <a:r>
              <a:rPr lang="en-CA" sz="3200" b="1" dirty="0">
                <a:solidFill>
                  <a:srgbClr val="0070C0"/>
                </a:solidFill>
              </a:rPr>
              <a:t> Networking</a:t>
            </a:r>
          </a:p>
          <a:p>
            <a:pPr marL="0" marR="0">
              <a:spcBef>
                <a:spcPts val="0"/>
              </a:spcBef>
              <a:spcAft>
                <a:spcPts val="0"/>
              </a:spcAft>
              <a:buFont typeface="Wingdings" panose="05000000000000000000" pitchFamily="2" charset="2"/>
              <a:buChar char="q"/>
              <a:tabLst>
                <a:tab pos="0" algn="l"/>
              </a:tabLst>
            </a:pPr>
            <a:r>
              <a:rPr lang="en-CA" sz="3200" b="1" dirty="0">
                <a:solidFill>
                  <a:srgbClr val="0070C0"/>
                </a:solidFill>
              </a:rPr>
              <a:t> Sales</a:t>
            </a:r>
            <a:endParaRPr lang="en-US" sz="1800" dirty="0">
              <a:solidFill>
                <a:srgbClr val="0070C0"/>
              </a:solidFill>
            </a:endParaRPr>
          </a:p>
        </p:txBody>
      </p:sp>
      <p:pic>
        <p:nvPicPr>
          <p:cNvPr id="8" name="Picture 7" descr="A close up of a logo&#10;&#10;Description automatically generated">
            <a:extLst>
              <a:ext uri="{FF2B5EF4-FFF2-40B4-BE49-F238E27FC236}">
                <a16:creationId xmlns:a16="http://schemas.microsoft.com/office/drawing/2014/main" id="{AFB98650-C19C-4838-82EB-C74511935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1E47D69F-1E31-4EF4-A053-A1FA9EA3EAAA}"/>
              </a:ext>
            </a:extLst>
          </p:cNvPr>
          <p:cNvSpPr txBox="1"/>
          <p:nvPr/>
        </p:nvSpPr>
        <p:spPr>
          <a:xfrm>
            <a:off x="683568" y="638132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539839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20" y="177836"/>
            <a:ext cx="8280920" cy="924475"/>
          </a:xfrm>
        </p:spPr>
        <p:txBody>
          <a:bodyPr/>
          <a:lstStyle/>
          <a:p>
            <a:pPr lvl="0"/>
            <a:r>
              <a:rPr lang="en-CA" b="1" dirty="0">
                <a:solidFill>
                  <a:srgbClr val="0070C0"/>
                </a:solidFill>
              </a:rPr>
              <a:t>Main Purposes.</a:t>
            </a:r>
          </a:p>
        </p:txBody>
      </p:sp>
      <p:sp>
        <p:nvSpPr>
          <p:cNvPr id="3" name="Content Placeholder 2"/>
          <p:cNvSpPr>
            <a:spLocks noGrp="1"/>
          </p:cNvSpPr>
          <p:nvPr>
            <p:ph idx="1"/>
          </p:nvPr>
        </p:nvSpPr>
        <p:spPr>
          <a:xfrm>
            <a:off x="594360" y="1102311"/>
            <a:ext cx="7955280" cy="4069080"/>
          </a:xfrm>
        </p:spPr>
        <p:txBody>
          <a:bodyPr>
            <a:normAutofit fontScale="92500" lnSpcReduction="10000"/>
          </a:bodyPr>
          <a:lstStyle/>
          <a:p>
            <a:pPr marL="0" indent="0">
              <a:buNone/>
            </a:pPr>
            <a:r>
              <a:rPr lang="en-CA" dirty="0">
                <a:solidFill>
                  <a:srgbClr val="0070C0"/>
                </a:solidFill>
              </a:rPr>
              <a:t>Here are the main online marketing purposes we’ve consistently seen across various types of organizations. </a:t>
            </a:r>
          </a:p>
          <a:p>
            <a:pPr lvl="0" fontAlgn="base"/>
            <a:r>
              <a:rPr lang="en-CA" dirty="0">
                <a:solidFill>
                  <a:srgbClr val="0070C0"/>
                </a:solidFill>
              </a:rPr>
              <a:t>To showcase products</a:t>
            </a:r>
          </a:p>
          <a:p>
            <a:pPr lvl="0" fontAlgn="base"/>
            <a:r>
              <a:rPr lang="en-CA" dirty="0">
                <a:solidFill>
                  <a:srgbClr val="0070C0"/>
                </a:solidFill>
              </a:rPr>
              <a:t>To showcase staff</a:t>
            </a:r>
          </a:p>
          <a:p>
            <a:pPr lvl="0" fontAlgn="base"/>
            <a:r>
              <a:rPr lang="en-CA" dirty="0">
                <a:solidFill>
                  <a:srgbClr val="0070C0"/>
                </a:solidFill>
              </a:rPr>
              <a:t>To be position as the expert or “go-to” for specific topics. </a:t>
            </a:r>
          </a:p>
          <a:p>
            <a:pPr lvl="0" fontAlgn="base"/>
            <a:r>
              <a:rPr lang="en-CA" dirty="0">
                <a:solidFill>
                  <a:srgbClr val="0070C0"/>
                </a:solidFill>
              </a:rPr>
              <a:t>To increase traffic to websites or blogs</a:t>
            </a:r>
          </a:p>
          <a:p>
            <a:pPr lvl="0" fontAlgn="base"/>
            <a:r>
              <a:rPr lang="en-CA" dirty="0">
                <a:solidFill>
                  <a:srgbClr val="0070C0"/>
                </a:solidFill>
              </a:rPr>
              <a:t>To increase traffic to your retail store.</a:t>
            </a:r>
          </a:p>
          <a:p>
            <a:pPr lvl="0" fontAlgn="base"/>
            <a:r>
              <a:rPr lang="en-CA" dirty="0">
                <a:solidFill>
                  <a:srgbClr val="0070C0"/>
                </a:solidFill>
              </a:rPr>
              <a:t>To improve communication between your clients, staff, volunteers, or suppliers. </a:t>
            </a:r>
          </a:p>
          <a:p>
            <a:pPr lvl="0" fontAlgn="base"/>
            <a:r>
              <a:rPr lang="en-CA" dirty="0">
                <a:solidFill>
                  <a:srgbClr val="0070C0"/>
                </a:solidFill>
              </a:rPr>
              <a:t>To compliment traditional customer service.</a:t>
            </a:r>
          </a:p>
          <a:p>
            <a:pPr lvl="0" fontAlgn="base"/>
            <a:r>
              <a:rPr lang="en-CA" dirty="0">
                <a:solidFill>
                  <a:srgbClr val="0070C0"/>
                </a:solidFill>
              </a:rPr>
              <a:t>To enable existing clients to share experiences which, in turn, increases drive or donations.</a:t>
            </a:r>
          </a:p>
        </p:txBody>
      </p:sp>
      <p:pic>
        <p:nvPicPr>
          <p:cNvPr id="7" name="Picture 6" descr="A close up of a logo&#10;&#10;Description automatically generated">
            <a:extLst>
              <a:ext uri="{FF2B5EF4-FFF2-40B4-BE49-F238E27FC236}">
                <a16:creationId xmlns:a16="http://schemas.microsoft.com/office/drawing/2014/main" id="{00C21F94-A0CE-4937-9359-0A3C0F1DE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360" y="5365198"/>
            <a:ext cx="2002341" cy="1001171"/>
          </a:xfrm>
          <a:prstGeom prst="rect">
            <a:avLst/>
          </a:prstGeom>
        </p:spPr>
      </p:pic>
      <p:sp>
        <p:nvSpPr>
          <p:cNvPr id="8" name="TextBox 7">
            <a:extLst>
              <a:ext uri="{FF2B5EF4-FFF2-40B4-BE49-F238E27FC236}">
                <a16:creationId xmlns:a16="http://schemas.microsoft.com/office/drawing/2014/main" id="{B4122E5B-2545-4CF8-8268-FD98C5DA147D}"/>
              </a:ext>
            </a:extLst>
          </p:cNvPr>
          <p:cNvSpPr txBox="1"/>
          <p:nvPr/>
        </p:nvSpPr>
        <p:spPr>
          <a:xfrm>
            <a:off x="133432" y="6343797"/>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769942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892F51-51B3-493B-A38F-C4425BEA4972}"/>
              </a:ext>
            </a:extLst>
          </p:cNvPr>
          <p:cNvPicPr>
            <a:picLocks noChangeAspect="1"/>
          </p:cNvPicPr>
          <p:nvPr/>
        </p:nvPicPr>
        <p:blipFill rotWithShape="1">
          <a:blip r:embed="rId2"/>
          <a:srcRect l="45132" t="28580" r="25589" b="4641"/>
          <a:stretch/>
        </p:blipFill>
        <p:spPr>
          <a:xfrm>
            <a:off x="467544" y="1270804"/>
            <a:ext cx="3505589" cy="4997026"/>
          </a:xfrm>
          <a:prstGeom prst="rect">
            <a:avLst/>
          </a:prstGeom>
        </p:spPr>
      </p:pic>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48558" y="-1107504"/>
            <a:ext cx="7249149" cy="2978150"/>
          </a:xfrm>
        </p:spPr>
        <p:txBody>
          <a:bodyPr anchor="b">
            <a:normAutofit/>
          </a:bodyPr>
          <a:lstStyle/>
          <a:p>
            <a:pPr algn="l">
              <a:lnSpc>
                <a:spcPct val="90000"/>
              </a:lnSpc>
            </a:pPr>
            <a:r>
              <a:rPr lang="en-US" sz="4400" b="0" i="0" dirty="0">
                <a:solidFill>
                  <a:srgbClr val="0070C0"/>
                </a:solidFill>
                <a:effectLst/>
                <a:latin typeface="Neue Plak"/>
              </a:rPr>
              <a:t>Example:</a:t>
            </a:r>
            <a:br>
              <a:rPr lang="en-US" sz="4400" b="0" i="0" dirty="0">
                <a:solidFill>
                  <a:srgbClr val="0070C0"/>
                </a:solidFill>
                <a:effectLst/>
                <a:latin typeface="Neue Plak"/>
              </a:rPr>
            </a:br>
            <a:r>
              <a:rPr lang="en-US" sz="4400" b="0" i="0" dirty="0">
                <a:solidFill>
                  <a:srgbClr val="0070C0"/>
                </a:solidFill>
                <a:effectLst/>
                <a:latin typeface="Neue Plak"/>
              </a:rPr>
              <a:t>Subconscious Post</a:t>
            </a:r>
            <a:br>
              <a:rPr lang="en-US" sz="4400" b="0" i="0" dirty="0">
                <a:solidFill>
                  <a:srgbClr val="0070C0"/>
                </a:solidFill>
                <a:effectLst/>
                <a:latin typeface="Neue Plak"/>
              </a:rPr>
            </a:br>
            <a:endParaRPr lang="en-US" sz="4000" i="1" dirty="0">
              <a:solidFill>
                <a:srgbClr val="0070C0"/>
              </a:solidFill>
            </a:endParaRPr>
          </a:p>
        </p:txBody>
      </p:sp>
      <p:pic>
        <p:nvPicPr>
          <p:cNvPr id="5" name="Picture 4">
            <a:extLst>
              <a:ext uri="{FF2B5EF4-FFF2-40B4-BE49-F238E27FC236}">
                <a16:creationId xmlns:a16="http://schemas.microsoft.com/office/drawing/2014/main" id="{6E171320-73B3-447C-8243-457AE38F0B22}"/>
              </a:ext>
            </a:extLst>
          </p:cNvPr>
          <p:cNvPicPr>
            <a:picLocks noChangeAspect="1"/>
          </p:cNvPicPr>
          <p:nvPr/>
        </p:nvPicPr>
        <p:blipFill rotWithShape="1">
          <a:blip r:embed="rId3"/>
          <a:srcRect l="43353" t="21651" r="18500" b="17938"/>
          <a:stretch/>
        </p:blipFill>
        <p:spPr>
          <a:xfrm>
            <a:off x="3509829" y="162882"/>
            <a:ext cx="5166627" cy="5113847"/>
          </a:xfrm>
          <a:prstGeom prst="rect">
            <a:avLst/>
          </a:prstGeom>
        </p:spPr>
      </p:pic>
      <p:pic>
        <p:nvPicPr>
          <p:cNvPr id="7" name="Picture 6" descr="A close up of a logo&#10;&#10;Description automatically generated">
            <a:extLst>
              <a:ext uri="{FF2B5EF4-FFF2-40B4-BE49-F238E27FC236}">
                <a16:creationId xmlns:a16="http://schemas.microsoft.com/office/drawing/2014/main" id="{195902D4-E7E9-401D-BE20-153E879B37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8" name="TextBox 7">
            <a:extLst>
              <a:ext uri="{FF2B5EF4-FFF2-40B4-BE49-F238E27FC236}">
                <a16:creationId xmlns:a16="http://schemas.microsoft.com/office/drawing/2014/main" id="{6000DF6D-DA43-442D-BABC-DB3564AF9D92}"/>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875507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827584" y="1395291"/>
            <a:ext cx="3961974" cy="2978150"/>
          </a:xfrm>
        </p:spPr>
        <p:txBody>
          <a:bodyPr anchor="b">
            <a:normAutofit/>
          </a:bodyPr>
          <a:lstStyle/>
          <a:p>
            <a:pPr algn="l">
              <a:lnSpc>
                <a:spcPct val="90000"/>
              </a:lnSpc>
            </a:pPr>
            <a:br>
              <a:rPr lang="en-CA" sz="3400" b="1" i="1" dirty="0"/>
            </a:br>
            <a:br>
              <a:rPr lang="en-CA" sz="3400" b="1" i="1" dirty="0"/>
            </a:br>
            <a:r>
              <a:rPr lang="en-CA" sz="4900" b="1" dirty="0">
                <a:solidFill>
                  <a:srgbClr val="0070C0"/>
                </a:solidFill>
              </a:rPr>
              <a:t>Content Calendar Ideas</a:t>
            </a:r>
            <a:br>
              <a:rPr lang="en-CA" sz="4900" b="1" i="1" dirty="0"/>
            </a:br>
            <a:endParaRPr lang="en-US" sz="3400" dirty="0"/>
          </a:p>
        </p:txBody>
      </p:sp>
      <p:pic>
        <p:nvPicPr>
          <p:cNvPr id="12" name="Picture 11" descr="A close up of a logo&#10;&#10;Description automatically generated">
            <a:extLst>
              <a:ext uri="{FF2B5EF4-FFF2-40B4-BE49-F238E27FC236}">
                <a16:creationId xmlns:a16="http://schemas.microsoft.com/office/drawing/2014/main" id="{C10F6E55-1A7C-4A90-B708-6CEDE9591A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5373216"/>
            <a:ext cx="2002341" cy="1001171"/>
          </a:xfrm>
          <a:prstGeom prst="rect">
            <a:avLst/>
          </a:prstGeom>
        </p:spPr>
      </p:pic>
      <p:sp>
        <p:nvSpPr>
          <p:cNvPr id="13" name="TextBox 12">
            <a:extLst>
              <a:ext uri="{FF2B5EF4-FFF2-40B4-BE49-F238E27FC236}">
                <a16:creationId xmlns:a16="http://schemas.microsoft.com/office/drawing/2014/main" id="{18044438-0488-436C-BE05-71B258727AD2}"/>
              </a:ext>
            </a:extLst>
          </p:cNvPr>
          <p:cNvSpPr txBox="1"/>
          <p:nvPr/>
        </p:nvSpPr>
        <p:spPr>
          <a:xfrm>
            <a:off x="539552" y="6381323"/>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0D3548D3-CCE5-432E-9C49-6E89CAFF5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8064" y="1484784"/>
            <a:ext cx="3312368" cy="3312368"/>
          </a:xfrm>
          <a:prstGeom prst="rect">
            <a:avLst/>
          </a:prstGeom>
        </p:spPr>
      </p:pic>
    </p:spTree>
    <p:extLst>
      <p:ext uri="{BB962C8B-B14F-4D97-AF65-F5344CB8AC3E}">
        <p14:creationId xmlns:p14="http://schemas.microsoft.com/office/powerpoint/2010/main" val="13199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47E-7797-435B-9DF7-BA3FFB13C3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A4A888-A3BA-41F3-B1D6-25DD2E27806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A9893CC-46B4-4539-800A-FDB84FABA001}"/>
              </a:ext>
            </a:extLst>
          </p:cNvPr>
          <p:cNvPicPr>
            <a:picLocks noChangeAspect="1"/>
          </p:cNvPicPr>
          <p:nvPr/>
        </p:nvPicPr>
        <p:blipFill rotWithShape="1">
          <a:blip r:embed="rId2"/>
          <a:srcRect l="19288" t="20400" r="18041" b="7304"/>
          <a:stretch/>
        </p:blipFill>
        <p:spPr>
          <a:xfrm>
            <a:off x="822959" y="286604"/>
            <a:ext cx="8136904" cy="5866562"/>
          </a:xfrm>
          <a:prstGeom prst="rect">
            <a:avLst/>
          </a:prstGeom>
        </p:spPr>
      </p:pic>
    </p:spTree>
    <p:extLst>
      <p:ext uri="{BB962C8B-B14F-4D97-AF65-F5344CB8AC3E}">
        <p14:creationId xmlns:p14="http://schemas.microsoft.com/office/powerpoint/2010/main" val="1457113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249987" y="1268760"/>
            <a:ext cx="3961974" cy="2978150"/>
          </a:xfrm>
        </p:spPr>
        <p:txBody>
          <a:bodyPr anchor="b">
            <a:normAutofit/>
          </a:bodyPr>
          <a:lstStyle/>
          <a:p>
            <a:pPr algn="l">
              <a:lnSpc>
                <a:spcPct val="90000"/>
              </a:lnSpc>
            </a:pPr>
            <a:br>
              <a:rPr lang="en-CA" sz="3400" b="1" i="1" dirty="0"/>
            </a:br>
            <a:br>
              <a:rPr lang="en-CA" sz="3400" b="1" i="1" dirty="0">
                <a:solidFill>
                  <a:srgbClr val="0070C0"/>
                </a:solidFill>
              </a:rPr>
            </a:br>
            <a:r>
              <a:rPr lang="en-CA" sz="4900" b="1" i="1" dirty="0">
                <a:solidFill>
                  <a:srgbClr val="0070C0"/>
                </a:solidFill>
              </a:rPr>
              <a:t>Content Calendar Ideas</a:t>
            </a:r>
            <a:br>
              <a:rPr lang="en-CA" sz="4900" b="1" i="1" dirty="0"/>
            </a:br>
            <a:endParaRPr lang="en-US" sz="3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195565" y="404664"/>
            <a:ext cx="4405877" cy="5611490"/>
          </a:xfrm>
        </p:spPr>
        <p:txBody>
          <a:bodyPr anchor="ctr">
            <a:normAutofit/>
          </a:bodyPr>
          <a:lstStyle/>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FAQs</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Meet </a:t>
            </a:r>
            <a:r>
              <a:rPr lang="en-US" sz="2400" dirty="0">
                <a:solidFill>
                  <a:srgbClr val="0070C0"/>
                </a:solidFill>
                <a:effectLst/>
                <a:latin typeface="Times New Roman" panose="02020603050405020304" pitchFamily="18" charset="0"/>
                <a:ea typeface="MS Mincho" panose="02020609040205080304" pitchFamily="49" charset="-128"/>
              </a:rPr>
              <a:t>The Owner</a:t>
            </a:r>
          </a:p>
          <a:p>
            <a:pPr marL="0" marR="0">
              <a:spcBef>
                <a:spcPts val="0"/>
              </a:spcBef>
              <a:spcAft>
                <a:spcPts val="0"/>
              </a:spcAft>
              <a:buFont typeface="Wingdings" panose="05000000000000000000" pitchFamily="2" charset="2"/>
              <a:buChar char="q"/>
              <a:tabLst>
                <a:tab pos="0" algn="l"/>
              </a:tabLst>
            </a:pPr>
            <a:r>
              <a:rPr lang="en-US" sz="2400" dirty="0">
                <a:solidFill>
                  <a:srgbClr val="0070C0"/>
                </a:solidFill>
                <a:latin typeface="Times New Roman" panose="02020603050405020304" pitchFamily="18" charset="0"/>
                <a:ea typeface="MS Mincho" panose="02020609040205080304" pitchFamily="49" charset="-128"/>
              </a:rPr>
              <a:t>Meet the Team</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Showcase Products</a:t>
            </a: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latin typeface="Times New Roman" panose="02020603050405020304" pitchFamily="18" charset="0"/>
                <a:ea typeface="MS Mincho" panose="02020609040205080304" pitchFamily="49" charset="-128"/>
              </a:rPr>
              <a:t>Showcase Services</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Contests or Promotions</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What’s Happening </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Community Involvement</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Team Sponsorship</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Conference Attendance</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Debunking Myths</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Thought Leadership</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Client Case Studies</a:t>
            </a:r>
            <a:endParaRPr lang="en-US" sz="2400" dirty="0">
              <a:solidFill>
                <a:srgbClr val="0070C0"/>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dirty="0">
                <a:solidFill>
                  <a:srgbClr val="0070C0"/>
                </a:solidFill>
                <a:effectLst/>
                <a:latin typeface="Times New Roman" panose="02020603050405020304" pitchFamily="18" charset="0"/>
                <a:ea typeface="MS Mincho" panose="02020609040205080304" pitchFamily="49" charset="-128"/>
              </a:rPr>
              <a:t>Testimonials </a:t>
            </a:r>
            <a:endParaRPr lang="en-US" sz="2400" dirty="0">
              <a:solidFill>
                <a:srgbClr val="0070C0"/>
              </a:solidFill>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b="1" dirty="0">
              <a:solidFill>
                <a:schemeClr val="accent6"/>
              </a:solidFill>
            </a:endParaRPr>
          </a:p>
        </p:txBody>
      </p:sp>
      <p:sp>
        <p:nvSpPr>
          <p:cNvPr id="9" name="TextBox 8">
            <a:extLst>
              <a:ext uri="{FF2B5EF4-FFF2-40B4-BE49-F238E27FC236}">
                <a16:creationId xmlns:a16="http://schemas.microsoft.com/office/drawing/2014/main" id="{AB4A0332-4B60-4A27-9F26-7469958FAAD8}"/>
              </a:ext>
            </a:extLst>
          </p:cNvPr>
          <p:cNvSpPr txBox="1"/>
          <p:nvPr/>
        </p:nvSpPr>
        <p:spPr>
          <a:xfrm>
            <a:off x="2309791" y="5835049"/>
            <a:ext cx="5904656" cy="276999"/>
          </a:xfrm>
          <a:prstGeom prst="rect">
            <a:avLst/>
          </a:prstGeom>
          <a:noFill/>
        </p:spPr>
        <p:txBody>
          <a:bodyPr wrap="square">
            <a:spAutoFit/>
          </a:bodyPr>
          <a:lstStyle/>
          <a:p>
            <a:r>
              <a:rPr lang="en-US" sz="1200" b="1" dirty="0">
                <a:solidFill>
                  <a:schemeClr val="bg2"/>
                </a:solidFill>
                <a:hlinkClick r:id="rId2"/>
              </a:rPr>
              <a:t>https://blogs.constantcontact.com/what-to-post-social-media/</a:t>
            </a:r>
            <a:endParaRPr lang="en-US" sz="1200" dirty="0"/>
          </a:p>
        </p:txBody>
      </p:sp>
      <p:pic>
        <p:nvPicPr>
          <p:cNvPr id="12" name="Picture 11" descr="A close up of a logo&#10;&#10;Description automatically generated">
            <a:extLst>
              <a:ext uri="{FF2B5EF4-FFF2-40B4-BE49-F238E27FC236}">
                <a16:creationId xmlns:a16="http://schemas.microsoft.com/office/drawing/2014/main" id="{C10F6E55-1A7C-4A90-B708-6CEDE9591A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9" y="5427558"/>
            <a:ext cx="2002341" cy="1001171"/>
          </a:xfrm>
          <a:prstGeom prst="rect">
            <a:avLst/>
          </a:prstGeom>
        </p:spPr>
      </p:pic>
      <p:sp>
        <p:nvSpPr>
          <p:cNvPr id="13" name="TextBox 12">
            <a:extLst>
              <a:ext uri="{FF2B5EF4-FFF2-40B4-BE49-F238E27FC236}">
                <a16:creationId xmlns:a16="http://schemas.microsoft.com/office/drawing/2014/main" id="{18044438-0488-436C-BE05-71B258727AD2}"/>
              </a:ext>
            </a:extLst>
          </p:cNvPr>
          <p:cNvSpPr txBox="1"/>
          <p:nvPr/>
        </p:nvSpPr>
        <p:spPr>
          <a:xfrm>
            <a:off x="19631" y="6406157"/>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637384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805408"/>
            <a:ext cx="8280920" cy="924475"/>
          </a:xfrm>
        </p:spPr>
        <p:txBody>
          <a:bodyPr/>
          <a:lstStyle/>
          <a:p>
            <a:pPr lvl="0"/>
            <a:r>
              <a:rPr lang="en-CA" b="1" dirty="0">
                <a:solidFill>
                  <a:srgbClr val="0070C0"/>
                </a:solidFill>
              </a:rPr>
              <a:t>Who is your Target Audience.</a:t>
            </a:r>
          </a:p>
        </p:txBody>
      </p:sp>
      <p:sp>
        <p:nvSpPr>
          <p:cNvPr id="5" name="Oval 4"/>
          <p:cNvSpPr/>
          <p:nvPr/>
        </p:nvSpPr>
        <p:spPr>
          <a:xfrm>
            <a:off x="8640452" y="517376"/>
            <a:ext cx="25202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lose up of a logo&#10;&#10;Description automatically generated">
            <a:extLst>
              <a:ext uri="{FF2B5EF4-FFF2-40B4-BE49-F238E27FC236}">
                <a16:creationId xmlns:a16="http://schemas.microsoft.com/office/drawing/2014/main" id="{1FCF7C62-F8B1-4618-A232-E5795176F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2010" y="5384243"/>
            <a:ext cx="2002341" cy="1001171"/>
          </a:xfrm>
          <a:prstGeom prst="rect">
            <a:avLst/>
          </a:prstGeom>
        </p:spPr>
      </p:pic>
      <p:sp>
        <p:nvSpPr>
          <p:cNvPr id="9" name="TextBox 8">
            <a:extLst>
              <a:ext uri="{FF2B5EF4-FFF2-40B4-BE49-F238E27FC236}">
                <a16:creationId xmlns:a16="http://schemas.microsoft.com/office/drawing/2014/main" id="{9ABFD9C9-0BA0-46E1-A940-44E845414A75}"/>
              </a:ext>
            </a:extLst>
          </p:cNvPr>
          <p:cNvSpPr txBox="1"/>
          <p:nvPr/>
        </p:nvSpPr>
        <p:spPr>
          <a:xfrm>
            <a:off x="5631082" y="6362842"/>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011150B4-CF0F-49A2-A6A8-AEDB183D9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744" y="2348880"/>
            <a:ext cx="2880320" cy="2880320"/>
          </a:xfrm>
          <a:prstGeom prst="rect">
            <a:avLst/>
          </a:prstGeom>
        </p:spPr>
      </p:pic>
    </p:spTree>
    <p:extLst>
      <p:ext uri="{BB962C8B-B14F-4D97-AF65-F5344CB8AC3E}">
        <p14:creationId xmlns:p14="http://schemas.microsoft.com/office/powerpoint/2010/main" val="4120236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725395"/>
            <a:ext cx="8280920" cy="924475"/>
          </a:xfrm>
        </p:spPr>
        <p:txBody>
          <a:bodyPr/>
          <a:lstStyle/>
          <a:p>
            <a:pPr lvl="0"/>
            <a:r>
              <a:rPr lang="en-CA" b="1" dirty="0">
                <a:solidFill>
                  <a:srgbClr val="0070C0"/>
                </a:solidFill>
              </a:rPr>
              <a:t>Target Audience.</a:t>
            </a:r>
          </a:p>
        </p:txBody>
      </p:sp>
      <p:sp>
        <p:nvSpPr>
          <p:cNvPr id="3" name="Content Placeholder 2"/>
          <p:cNvSpPr>
            <a:spLocks noGrp="1"/>
          </p:cNvSpPr>
          <p:nvPr>
            <p:ph idx="1"/>
          </p:nvPr>
        </p:nvSpPr>
        <p:spPr>
          <a:xfrm>
            <a:off x="904455" y="1804463"/>
            <a:ext cx="7955280" cy="4069080"/>
          </a:xfrm>
        </p:spPr>
        <p:txBody>
          <a:bodyPr>
            <a:normAutofit fontScale="92500" lnSpcReduction="10000"/>
          </a:bodyPr>
          <a:lstStyle/>
          <a:p>
            <a:pPr marL="0" indent="0">
              <a:buNone/>
            </a:pPr>
            <a:r>
              <a:rPr lang="en-CA" sz="2800" dirty="0">
                <a:solidFill>
                  <a:srgbClr val="0070C0"/>
                </a:solidFill>
              </a:rPr>
              <a:t>There are six traditional ways to identify your target audience.</a:t>
            </a:r>
          </a:p>
          <a:p>
            <a:pPr marL="514350" lvl="0" indent="-514350">
              <a:buFont typeface="+mj-lt"/>
              <a:buAutoNum type="arabicPeriod"/>
            </a:pPr>
            <a:r>
              <a:rPr lang="en-CA" sz="2800" dirty="0">
                <a:solidFill>
                  <a:srgbClr val="0070C0"/>
                </a:solidFill>
              </a:rPr>
              <a:t>Where are they located geographically?</a:t>
            </a:r>
          </a:p>
          <a:p>
            <a:pPr marL="514350" lvl="0" indent="-514350">
              <a:buFont typeface="+mj-lt"/>
              <a:buAutoNum type="arabicPeriod"/>
            </a:pPr>
            <a:r>
              <a:rPr lang="en-CA" sz="2800" dirty="0">
                <a:solidFill>
                  <a:srgbClr val="0070C0"/>
                </a:solidFill>
              </a:rPr>
              <a:t>How old are they?</a:t>
            </a:r>
          </a:p>
          <a:p>
            <a:pPr marL="514350" lvl="0" indent="-514350">
              <a:buFont typeface="+mj-lt"/>
              <a:buAutoNum type="arabicPeriod"/>
            </a:pPr>
            <a:r>
              <a:rPr lang="en-CA" sz="2800" dirty="0">
                <a:solidFill>
                  <a:srgbClr val="0070C0"/>
                </a:solidFill>
              </a:rPr>
              <a:t>What sex are they?</a:t>
            </a:r>
          </a:p>
          <a:p>
            <a:pPr marL="514350" lvl="0" indent="-514350">
              <a:buFont typeface="+mj-lt"/>
              <a:buAutoNum type="arabicPeriod"/>
            </a:pPr>
            <a:r>
              <a:rPr lang="en-CA" sz="2800" dirty="0">
                <a:solidFill>
                  <a:srgbClr val="0070C0"/>
                </a:solidFill>
              </a:rPr>
              <a:t>What is their marital status?</a:t>
            </a:r>
          </a:p>
          <a:p>
            <a:pPr marL="514350" lvl="0" indent="-514350">
              <a:buFont typeface="+mj-lt"/>
              <a:buAutoNum type="arabicPeriod"/>
            </a:pPr>
            <a:r>
              <a:rPr lang="en-CA" sz="2800" dirty="0">
                <a:solidFill>
                  <a:srgbClr val="0070C0"/>
                </a:solidFill>
              </a:rPr>
              <a:t>Do they have specific interests? </a:t>
            </a:r>
            <a:r>
              <a:rPr lang="en-CA" sz="2800" dirty="0" err="1">
                <a:solidFill>
                  <a:srgbClr val="0070C0"/>
                </a:solidFill>
              </a:rPr>
              <a:t>Ie</a:t>
            </a:r>
            <a:r>
              <a:rPr lang="en-CA" sz="2800" dirty="0">
                <a:solidFill>
                  <a:srgbClr val="0070C0"/>
                </a:solidFill>
              </a:rPr>
              <a:t> Runners, Moms, Sailors</a:t>
            </a:r>
          </a:p>
          <a:p>
            <a:pPr marL="514350" lvl="0" indent="-514350">
              <a:buFont typeface="+mj-lt"/>
              <a:buAutoNum type="arabicPeriod"/>
            </a:pPr>
            <a:r>
              <a:rPr lang="en-CA" sz="2800" dirty="0">
                <a:solidFill>
                  <a:srgbClr val="0070C0"/>
                </a:solidFill>
              </a:rPr>
              <a:t>Income level?</a:t>
            </a:r>
          </a:p>
          <a:p>
            <a:endParaRPr lang="en-CA" dirty="0">
              <a:solidFill>
                <a:schemeClr val="accent6"/>
              </a:solidFill>
            </a:endParaRPr>
          </a:p>
        </p:txBody>
      </p:sp>
      <p:sp>
        <p:nvSpPr>
          <p:cNvPr id="5" name="Oval 4"/>
          <p:cNvSpPr/>
          <p:nvPr/>
        </p:nvSpPr>
        <p:spPr>
          <a:xfrm>
            <a:off x="8640452" y="517376"/>
            <a:ext cx="25202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lose up of a logo&#10;&#10;Description automatically generated">
            <a:extLst>
              <a:ext uri="{FF2B5EF4-FFF2-40B4-BE49-F238E27FC236}">
                <a16:creationId xmlns:a16="http://schemas.microsoft.com/office/drawing/2014/main" id="{1FCF7C62-F8B1-4618-A232-E5795176F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2010" y="5384243"/>
            <a:ext cx="2002341" cy="1001171"/>
          </a:xfrm>
          <a:prstGeom prst="rect">
            <a:avLst/>
          </a:prstGeom>
        </p:spPr>
      </p:pic>
      <p:sp>
        <p:nvSpPr>
          <p:cNvPr id="9" name="TextBox 8">
            <a:extLst>
              <a:ext uri="{FF2B5EF4-FFF2-40B4-BE49-F238E27FC236}">
                <a16:creationId xmlns:a16="http://schemas.microsoft.com/office/drawing/2014/main" id="{9ABFD9C9-0BA0-46E1-A940-44E845414A75}"/>
              </a:ext>
            </a:extLst>
          </p:cNvPr>
          <p:cNvSpPr txBox="1"/>
          <p:nvPr/>
        </p:nvSpPr>
        <p:spPr>
          <a:xfrm>
            <a:off x="5631082" y="6362842"/>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849365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296392" y="1196752"/>
            <a:ext cx="3960440" cy="2978150"/>
          </a:xfrm>
        </p:spPr>
        <p:txBody>
          <a:bodyPr anchor="b">
            <a:normAutofit/>
          </a:bodyPr>
          <a:lstStyle/>
          <a:p>
            <a:pPr algn="l"/>
            <a:br>
              <a:rPr lang="en-CA" sz="3400" b="1" i="1" dirty="0"/>
            </a:br>
            <a:br>
              <a:rPr lang="en-CA" sz="3400" b="1" i="1" dirty="0"/>
            </a:br>
            <a:r>
              <a:rPr lang="en-US" b="1" i="0" dirty="0">
                <a:effectLst/>
                <a:latin typeface="-apple-system"/>
              </a:rPr>
              <a:t>Let’s define your Audience:</a:t>
            </a:r>
            <a:br>
              <a:rPr lang="en-US" sz="5400" b="1" i="0" dirty="0">
                <a:effectLst/>
                <a:latin typeface="-apple-system"/>
              </a:rPr>
            </a:br>
            <a:endParaRPr lang="en-US" sz="3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28202" y="146964"/>
            <a:ext cx="4405877" cy="5611490"/>
          </a:xfrm>
        </p:spPr>
        <p:txBody>
          <a:bodyPr anchor="ctr">
            <a:normAutofit/>
          </a:bodyPr>
          <a:lstStyle/>
          <a:p>
            <a:pPr algn="l">
              <a:buFont typeface="+mj-lt"/>
              <a:buAutoNum type="arabicPeriod"/>
            </a:pPr>
            <a:r>
              <a:rPr lang="en-US" sz="2400" b="0" i="0" dirty="0">
                <a:effectLst/>
                <a:latin typeface="-apple-system"/>
              </a:rPr>
              <a:t>Determine their pain points and biggest struggles</a:t>
            </a:r>
          </a:p>
          <a:p>
            <a:pPr algn="l">
              <a:buFont typeface="+mj-lt"/>
              <a:buAutoNum type="arabicPeriod"/>
            </a:pPr>
            <a:r>
              <a:rPr lang="en-US" sz="2400" b="0" i="0" dirty="0">
                <a:effectLst/>
                <a:latin typeface="-apple-system"/>
              </a:rPr>
              <a:t>Figure out what their greatest desires and wants are</a:t>
            </a:r>
          </a:p>
          <a:p>
            <a:pPr algn="l">
              <a:buFont typeface="+mj-lt"/>
              <a:buAutoNum type="arabicPeriod"/>
            </a:pPr>
            <a:r>
              <a:rPr lang="en-US" sz="2400" b="0" i="0" dirty="0">
                <a:effectLst/>
                <a:latin typeface="-apple-system"/>
              </a:rPr>
              <a:t>Ask yourself what of value can you offer them?</a:t>
            </a:r>
          </a:p>
          <a:p>
            <a:pPr algn="l">
              <a:buFont typeface="+mj-lt"/>
              <a:buAutoNum type="arabicPeriod"/>
            </a:pPr>
            <a:r>
              <a:rPr lang="en-US" sz="2400" b="0" i="0" dirty="0">
                <a:effectLst/>
                <a:latin typeface="-apple-system"/>
              </a:rPr>
              <a:t>Paint a picture of your target customer/client, or create a buyer persona</a:t>
            </a:r>
          </a:p>
          <a:p>
            <a:pPr marL="0" indent="0" algn="l">
              <a:buNone/>
            </a:pPr>
            <a:endParaRPr lang="en-US" sz="2400" dirty="0">
              <a:latin typeface="-apple-system"/>
            </a:endParaRPr>
          </a:p>
          <a:p>
            <a:pPr marL="0" indent="0" algn="l">
              <a:buNone/>
            </a:pPr>
            <a:r>
              <a:rPr lang="en-US" sz="2400" b="0" i="0" dirty="0">
                <a:effectLst/>
                <a:latin typeface="-apple-system"/>
              </a:rPr>
              <a:t>https://funneloverload.com/engaging-social-media-content/</a:t>
            </a:r>
          </a:p>
        </p:txBody>
      </p:sp>
      <p:pic>
        <p:nvPicPr>
          <p:cNvPr id="8" name="Picture 7" descr="A close up of a logo&#10;&#10;Description automatically generated">
            <a:extLst>
              <a:ext uri="{FF2B5EF4-FFF2-40B4-BE49-F238E27FC236}">
                <a16:creationId xmlns:a16="http://schemas.microsoft.com/office/drawing/2014/main" id="{7E734D68-5BE2-4E36-9247-15984FCB0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A208F382-93F3-43F9-AE2C-906CC72132D9}"/>
              </a:ext>
            </a:extLst>
          </p:cNvPr>
          <p:cNvSpPr txBox="1"/>
          <p:nvPr/>
        </p:nvSpPr>
        <p:spPr>
          <a:xfrm>
            <a:off x="296392" y="648866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99866505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966" y="680083"/>
            <a:ext cx="8280920" cy="924475"/>
          </a:xfrm>
        </p:spPr>
        <p:txBody>
          <a:bodyPr>
            <a:normAutofit/>
          </a:bodyPr>
          <a:lstStyle/>
          <a:p>
            <a:r>
              <a:rPr lang="en-CA" b="1" u="sng" dirty="0">
                <a:solidFill>
                  <a:srgbClr val="0070C0"/>
                </a:solidFill>
              </a:rPr>
              <a:t>Why are Keywords Important?</a:t>
            </a:r>
          </a:p>
        </p:txBody>
      </p:sp>
      <p:sp>
        <p:nvSpPr>
          <p:cNvPr id="5" name="Oval 4"/>
          <p:cNvSpPr/>
          <p:nvPr/>
        </p:nvSpPr>
        <p:spPr>
          <a:xfrm>
            <a:off x="8388424" y="262086"/>
            <a:ext cx="25202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lose up of a logo&#10;&#10;Description automatically generated">
            <a:extLst>
              <a:ext uri="{FF2B5EF4-FFF2-40B4-BE49-F238E27FC236}">
                <a16:creationId xmlns:a16="http://schemas.microsoft.com/office/drawing/2014/main" id="{9FF430B1-1D80-4CA4-AFF7-DECDCC94CE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A8E9465C-7E81-442E-BCB0-45370280D35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95AF9FCA-0B77-4B2F-B96D-71EAE6875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0607" y="1951318"/>
            <a:ext cx="3133865" cy="3133865"/>
          </a:xfrm>
          <a:prstGeom prst="rect">
            <a:avLst/>
          </a:prstGeom>
        </p:spPr>
      </p:pic>
    </p:spTree>
    <p:extLst>
      <p:ext uri="{BB962C8B-B14F-4D97-AF65-F5344CB8AC3E}">
        <p14:creationId xmlns:p14="http://schemas.microsoft.com/office/powerpoint/2010/main" val="251042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55859"/>
            <a:ext cx="8280920" cy="924475"/>
          </a:xfrm>
        </p:spPr>
        <p:txBody>
          <a:bodyPr/>
          <a:lstStyle/>
          <a:p>
            <a:r>
              <a:rPr lang="en-CA" b="1" u="sng" dirty="0">
                <a:solidFill>
                  <a:srgbClr val="0070C0"/>
                </a:solidFill>
              </a:rPr>
              <a:t>Keywords are critical</a:t>
            </a:r>
          </a:p>
        </p:txBody>
      </p:sp>
      <p:sp>
        <p:nvSpPr>
          <p:cNvPr id="3" name="Rectangle 2"/>
          <p:cNvSpPr/>
          <p:nvPr/>
        </p:nvSpPr>
        <p:spPr>
          <a:xfrm>
            <a:off x="251520" y="1628800"/>
            <a:ext cx="8712967" cy="3354765"/>
          </a:xfrm>
          <a:prstGeom prst="rect">
            <a:avLst/>
          </a:prstGeom>
        </p:spPr>
        <p:txBody>
          <a:bodyPr wrap="square">
            <a:spAutoFit/>
          </a:bodyPr>
          <a:lstStyle/>
          <a:p>
            <a:r>
              <a:rPr lang="en-CA" sz="2400" dirty="0">
                <a:solidFill>
                  <a:srgbClr val="0070C0"/>
                </a:solidFill>
              </a:rPr>
              <a:t>Understand which keywords your customers use in search engines, like Google, when they search for the products or services of your company.  Once you have listed your </a:t>
            </a:r>
            <a:r>
              <a:rPr lang="en-CA" sz="2400" b="1" dirty="0">
                <a:solidFill>
                  <a:srgbClr val="0070C0"/>
                </a:solidFill>
              </a:rPr>
              <a:t>relevant </a:t>
            </a:r>
            <a:r>
              <a:rPr lang="en-CA" sz="2400" dirty="0">
                <a:solidFill>
                  <a:srgbClr val="0070C0"/>
                </a:solidFill>
              </a:rPr>
              <a:t>keywords, you can start using them in all of your posts, tweets, online descriptions, categories and other searchable elements, whether on websites, in social networking profiles, blogs or other online presences. Your content needs to be keyword rich.</a:t>
            </a:r>
          </a:p>
          <a:p>
            <a:r>
              <a:rPr lang="en-CA" sz="2000" u="sng" dirty="0">
                <a:solidFill>
                  <a:srgbClr val="0070C0"/>
                </a:solidFill>
                <a:hlinkClick r:id="rId2">
                  <a:extLst>
                    <a:ext uri="{A12FA001-AC4F-418D-AE19-62706E023703}">
                      <ahyp:hlinkClr xmlns:ahyp="http://schemas.microsoft.com/office/drawing/2018/hyperlinkcolor" val="tx"/>
                    </a:ext>
                  </a:extLst>
                </a:hlinkClick>
              </a:rPr>
              <a:t>https://adwords.google.com/select/KeywordToolExternal</a:t>
            </a:r>
            <a:r>
              <a:rPr lang="en-CA" sz="2000" dirty="0">
                <a:solidFill>
                  <a:srgbClr val="0070C0"/>
                </a:solidFill>
              </a:rPr>
              <a:t> </a:t>
            </a:r>
          </a:p>
          <a:p>
            <a:endParaRPr lang="en-CA" sz="2400" dirty="0">
              <a:solidFill>
                <a:srgbClr val="0070C0"/>
              </a:solidFill>
            </a:endParaRPr>
          </a:p>
        </p:txBody>
      </p:sp>
      <p:sp>
        <p:nvSpPr>
          <p:cNvPr id="5" name="Oval 4"/>
          <p:cNvSpPr/>
          <p:nvPr/>
        </p:nvSpPr>
        <p:spPr>
          <a:xfrm>
            <a:off x="8388424" y="262086"/>
            <a:ext cx="25202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lose up of a logo&#10;&#10;Description automatically generated">
            <a:extLst>
              <a:ext uri="{FF2B5EF4-FFF2-40B4-BE49-F238E27FC236}">
                <a16:creationId xmlns:a16="http://schemas.microsoft.com/office/drawing/2014/main" id="{9FF430B1-1D80-4CA4-AFF7-DECDCC94C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A8E9465C-7E81-442E-BCB0-45370280D35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58109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080" y="566580"/>
            <a:ext cx="8280920" cy="924475"/>
          </a:xfrm>
        </p:spPr>
        <p:txBody>
          <a:bodyPr>
            <a:normAutofit/>
          </a:bodyPr>
          <a:lstStyle/>
          <a:p>
            <a:r>
              <a:rPr lang="en-CA" b="1" u="sng" dirty="0">
                <a:solidFill>
                  <a:srgbClr val="0070C0"/>
                </a:solidFill>
              </a:rPr>
              <a:t>What Are Your Keywords  </a:t>
            </a:r>
          </a:p>
        </p:txBody>
      </p:sp>
      <p:sp>
        <p:nvSpPr>
          <p:cNvPr id="5" name="Oval 4"/>
          <p:cNvSpPr/>
          <p:nvPr/>
        </p:nvSpPr>
        <p:spPr>
          <a:xfrm>
            <a:off x="8388424" y="262086"/>
            <a:ext cx="252028"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lose up of a logo&#10;&#10;Description automatically generated">
            <a:extLst>
              <a:ext uri="{FF2B5EF4-FFF2-40B4-BE49-F238E27FC236}">
                <a16:creationId xmlns:a16="http://schemas.microsoft.com/office/drawing/2014/main" id="{9FF430B1-1D80-4CA4-AFF7-DECDCC94CE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A8E9465C-7E81-442E-BCB0-45370280D35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95AF9FCA-0B77-4B2F-B96D-71EAE6875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0607" y="1951318"/>
            <a:ext cx="3133865" cy="3133865"/>
          </a:xfrm>
          <a:prstGeom prst="rect">
            <a:avLst/>
          </a:prstGeom>
        </p:spPr>
      </p:pic>
    </p:spTree>
    <p:extLst>
      <p:ext uri="{BB962C8B-B14F-4D97-AF65-F5344CB8AC3E}">
        <p14:creationId xmlns:p14="http://schemas.microsoft.com/office/powerpoint/2010/main" val="1403059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A1AAA390-F8BE-408D-862F-E9165FA56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266FC429-32F7-46B4-AED8-CFC5C68319B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E99D2D1C-70F6-4D44-A087-9DCD162772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0136" y="692696"/>
            <a:ext cx="3133865" cy="3133865"/>
          </a:xfrm>
          <a:prstGeom prst="rect">
            <a:avLst/>
          </a:prstGeom>
        </p:spPr>
      </p:pic>
      <p:sp>
        <p:nvSpPr>
          <p:cNvPr id="7" name="Title 6">
            <a:extLst>
              <a:ext uri="{FF2B5EF4-FFF2-40B4-BE49-F238E27FC236}">
                <a16:creationId xmlns:a16="http://schemas.microsoft.com/office/drawing/2014/main" id="{9F58F3EB-7A6F-4CBC-A96F-4BEF1B138C03}"/>
              </a:ext>
            </a:extLst>
          </p:cNvPr>
          <p:cNvSpPr>
            <a:spLocks noGrp="1"/>
          </p:cNvSpPr>
          <p:nvPr>
            <p:ph type="title"/>
          </p:nvPr>
        </p:nvSpPr>
        <p:spPr>
          <a:xfrm>
            <a:off x="611560" y="1772816"/>
            <a:ext cx="4119464" cy="1293028"/>
          </a:xfrm>
        </p:spPr>
        <p:txBody>
          <a:bodyPr>
            <a:normAutofit fontScale="90000"/>
          </a:bodyPr>
          <a:lstStyle/>
          <a:p>
            <a:r>
              <a:rPr lang="en-US" dirty="0"/>
              <a:t>Why Is Livestreaming important??</a:t>
            </a:r>
          </a:p>
        </p:txBody>
      </p:sp>
    </p:spTree>
    <p:extLst>
      <p:ext uri="{BB962C8B-B14F-4D97-AF65-F5344CB8AC3E}">
        <p14:creationId xmlns:p14="http://schemas.microsoft.com/office/powerpoint/2010/main" val="356094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48558" y="-2314674"/>
            <a:ext cx="7249149" cy="2978150"/>
          </a:xfrm>
        </p:spPr>
        <p:txBody>
          <a:bodyPr anchor="b">
            <a:normAutofit/>
          </a:bodyPr>
          <a:lstStyle/>
          <a:p>
            <a:pPr algn="l">
              <a:lnSpc>
                <a:spcPct val="90000"/>
              </a:lnSpc>
            </a:pPr>
            <a:r>
              <a:rPr lang="en-US" sz="3600" b="0" i="0" dirty="0">
                <a:solidFill>
                  <a:srgbClr val="0070C0"/>
                </a:solidFill>
                <a:effectLst/>
                <a:latin typeface="Neue Plak"/>
              </a:rPr>
              <a:t>Example: Conscious</a:t>
            </a:r>
            <a:endParaRPr lang="en-US" sz="3400" i="1" dirty="0">
              <a:solidFill>
                <a:srgbClr val="0070C0"/>
              </a:solidFill>
            </a:endParaRPr>
          </a:p>
        </p:txBody>
      </p:sp>
      <p:grpSp>
        <p:nvGrpSpPr>
          <p:cNvPr id="9" name="Group 8">
            <a:extLst>
              <a:ext uri="{FF2B5EF4-FFF2-40B4-BE49-F238E27FC236}">
                <a16:creationId xmlns:a16="http://schemas.microsoft.com/office/drawing/2014/main" id="{F2F1E3AE-355F-4E10-ABAD-5F409A04C9FD}"/>
              </a:ext>
            </a:extLst>
          </p:cNvPr>
          <p:cNvGrpSpPr/>
          <p:nvPr/>
        </p:nvGrpSpPr>
        <p:grpSpPr>
          <a:xfrm>
            <a:off x="348558" y="636644"/>
            <a:ext cx="8240413" cy="5227756"/>
            <a:chOff x="348558" y="636644"/>
            <a:chExt cx="8240413" cy="5227756"/>
          </a:xfrm>
        </p:grpSpPr>
        <p:pic>
          <p:nvPicPr>
            <p:cNvPr id="4" name="Picture 3">
              <a:extLst>
                <a:ext uri="{FF2B5EF4-FFF2-40B4-BE49-F238E27FC236}">
                  <a16:creationId xmlns:a16="http://schemas.microsoft.com/office/drawing/2014/main" id="{211318C9-56FB-439E-9696-49FF9A59EEC7}"/>
                </a:ext>
              </a:extLst>
            </p:cNvPr>
            <p:cNvPicPr>
              <a:picLocks noChangeAspect="1"/>
            </p:cNvPicPr>
            <p:nvPr/>
          </p:nvPicPr>
          <p:blipFill rotWithShape="1">
            <a:blip r:embed="rId2"/>
            <a:srcRect t="9680" r="10625" b="5898"/>
            <a:stretch/>
          </p:blipFill>
          <p:spPr>
            <a:xfrm>
              <a:off x="348558" y="636644"/>
              <a:ext cx="8240413" cy="4864798"/>
            </a:xfrm>
            <a:prstGeom prst="rect">
              <a:avLst/>
            </a:prstGeom>
          </p:spPr>
        </p:pic>
        <p:pic>
          <p:nvPicPr>
            <p:cNvPr id="8" name="Picture 7">
              <a:extLst>
                <a:ext uri="{FF2B5EF4-FFF2-40B4-BE49-F238E27FC236}">
                  <a16:creationId xmlns:a16="http://schemas.microsoft.com/office/drawing/2014/main" id="{82211A99-F7BC-4813-8C94-0787EE75B5E9}"/>
                </a:ext>
              </a:extLst>
            </p:cNvPr>
            <p:cNvPicPr>
              <a:picLocks noChangeAspect="1"/>
            </p:cNvPicPr>
            <p:nvPr/>
          </p:nvPicPr>
          <p:blipFill rotWithShape="1">
            <a:blip r:embed="rId3"/>
            <a:srcRect l="9050" t="27320" r="44489" b="28580"/>
            <a:stretch/>
          </p:blipFill>
          <p:spPr>
            <a:xfrm>
              <a:off x="1187623" y="3212976"/>
              <a:ext cx="4469543" cy="2651424"/>
            </a:xfrm>
            <a:prstGeom prst="rect">
              <a:avLst/>
            </a:prstGeom>
          </p:spPr>
        </p:pic>
      </p:grpSp>
      <p:pic>
        <p:nvPicPr>
          <p:cNvPr id="10" name="Picture 9" descr="A close up of a logo&#10;&#10;Description automatically generated">
            <a:extLst>
              <a:ext uri="{FF2B5EF4-FFF2-40B4-BE49-F238E27FC236}">
                <a16:creationId xmlns:a16="http://schemas.microsoft.com/office/drawing/2014/main" id="{24DEC3AD-849E-4BC2-BDAB-3CF41FFE7F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11" name="TextBox 10">
            <a:extLst>
              <a:ext uri="{FF2B5EF4-FFF2-40B4-BE49-F238E27FC236}">
                <a16:creationId xmlns:a16="http://schemas.microsoft.com/office/drawing/2014/main" id="{79CDFAF9-51D0-4729-AD8D-F140A84B4FF9}"/>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652394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A1AAA390-F8BE-408D-862F-E9165FA56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266FC429-32F7-46B4-AED8-CFC5C68319B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10" name="Graphic 9" descr="Help">
            <a:extLst>
              <a:ext uri="{FF2B5EF4-FFF2-40B4-BE49-F238E27FC236}">
                <a16:creationId xmlns:a16="http://schemas.microsoft.com/office/drawing/2014/main" id="{E99D2D1C-70F6-4D44-A087-9DCD162772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9792" y="255329"/>
            <a:ext cx="1656184" cy="1656184"/>
          </a:xfrm>
          <a:prstGeom prst="rect">
            <a:avLst/>
          </a:prstGeom>
        </p:spPr>
      </p:pic>
      <p:sp>
        <p:nvSpPr>
          <p:cNvPr id="7" name="Title 6">
            <a:extLst>
              <a:ext uri="{FF2B5EF4-FFF2-40B4-BE49-F238E27FC236}">
                <a16:creationId xmlns:a16="http://schemas.microsoft.com/office/drawing/2014/main" id="{9F58F3EB-7A6F-4CBC-A96F-4BEF1B138C03}"/>
              </a:ext>
            </a:extLst>
          </p:cNvPr>
          <p:cNvSpPr>
            <a:spLocks noGrp="1"/>
          </p:cNvSpPr>
          <p:nvPr>
            <p:ph type="title"/>
          </p:nvPr>
        </p:nvSpPr>
        <p:spPr>
          <a:xfrm>
            <a:off x="49592" y="1994369"/>
            <a:ext cx="4119464" cy="1293028"/>
          </a:xfrm>
        </p:spPr>
        <p:txBody>
          <a:bodyPr>
            <a:normAutofit fontScale="90000"/>
          </a:bodyPr>
          <a:lstStyle/>
          <a:p>
            <a:r>
              <a:rPr lang="en-US" dirty="0"/>
              <a:t>Why Is Livestreaming important??</a:t>
            </a:r>
          </a:p>
        </p:txBody>
      </p:sp>
      <p:sp>
        <p:nvSpPr>
          <p:cNvPr id="2" name="TextBox 1">
            <a:extLst>
              <a:ext uri="{FF2B5EF4-FFF2-40B4-BE49-F238E27FC236}">
                <a16:creationId xmlns:a16="http://schemas.microsoft.com/office/drawing/2014/main" id="{54334FB8-4594-4649-95EE-5239BB2702C4}"/>
              </a:ext>
            </a:extLst>
          </p:cNvPr>
          <p:cNvSpPr txBox="1"/>
          <p:nvPr/>
        </p:nvSpPr>
        <p:spPr>
          <a:xfrm>
            <a:off x="4877615" y="3413414"/>
            <a:ext cx="4300386" cy="1569660"/>
          </a:xfrm>
          <a:prstGeom prst="rect">
            <a:avLst/>
          </a:prstGeom>
          <a:noFill/>
        </p:spPr>
        <p:txBody>
          <a:bodyPr wrap="square" rtlCol="0">
            <a:spAutoFit/>
          </a:bodyPr>
          <a:lstStyle/>
          <a:p>
            <a:r>
              <a:rPr lang="en-US" sz="3200" dirty="0"/>
              <a:t>Greater Trust</a:t>
            </a:r>
          </a:p>
          <a:p>
            <a:r>
              <a:rPr lang="en-US" sz="3200" dirty="0"/>
              <a:t>Greater Reach</a:t>
            </a:r>
          </a:p>
          <a:p>
            <a:r>
              <a:rPr lang="en-US" sz="3200" dirty="0"/>
              <a:t>MORE SALES</a:t>
            </a:r>
          </a:p>
        </p:txBody>
      </p:sp>
      <p:sp>
        <p:nvSpPr>
          <p:cNvPr id="3" name="Arrow: Right 2">
            <a:extLst>
              <a:ext uri="{FF2B5EF4-FFF2-40B4-BE49-F238E27FC236}">
                <a16:creationId xmlns:a16="http://schemas.microsoft.com/office/drawing/2014/main" id="{1759589D-D3F1-4F82-B8D1-5C14CFBE271D}"/>
              </a:ext>
            </a:extLst>
          </p:cNvPr>
          <p:cNvSpPr/>
          <p:nvPr/>
        </p:nvSpPr>
        <p:spPr>
          <a:xfrm rot="1915886">
            <a:off x="4319971" y="3104963"/>
            <a:ext cx="50405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5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280665" y="1412776"/>
            <a:ext cx="3576355" cy="2978150"/>
          </a:xfrm>
        </p:spPr>
        <p:txBody>
          <a:bodyPr anchor="b">
            <a:normAutofit fontScale="90000"/>
          </a:bodyPr>
          <a:lstStyle/>
          <a:p>
            <a:pPr marL="0" indent="0" algn="l">
              <a:buNone/>
            </a:pPr>
            <a:r>
              <a:rPr lang="en-US" b="1" i="0" u="sng" dirty="0">
                <a:effectLst/>
              </a:rPr>
              <a:t>TIPs</a:t>
            </a:r>
            <a:br>
              <a:rPr lang="en-US" b="1" i="0" u="sng" dirty="0">
                <a:effectLst/>
              </a:rPr>
            </a:br>
            <a:r>
              <a:rPr lang="en-US" sz="6700" b="1" i="1" dirty="0">
                <a:solidFill>
                  <a:srgbClr val="FF0000"/>
                </a:solidFill>
                <a:effectLst/>
              </a:rPr>
              <a:t>Live</a:t>
            </a:r>
            <a:br>
              <a:rPr lang="en-US" b="1" i="0" dirty="0">
                <a:effectLst/>
              </a:rPr>
            </a:br>
            <a:r>
              <a:rPr lang="en-US" b="1" i="0" dirty="0">
                <a:effectLst/>
              </a:rPr>
              <a:t>On</a:t>
            </a:r>
            <a:br>
              <a:rPr lang="en-US" b="1" i="0" dirty="0">
                <a:effectLst/>
              </a:rPr>
            </a:br>
            <a:r>
              <a:rPr lang="en-US" b="1" i="0" dirty="0">
                <a:effectLst/>
              </a:rPr>
              <a:t>Social </a:t>
            </a:r>
            <a:r>
              <a:rPr lang="en-US" b="1" dirty="0"/>
              <a:t>M</a:t>
            </a:r>
            <a:r>
              <a:rPr lang="en-US" b="1" i="0" dirty="0">
                <a:effectLst/>
              </a:rPr>
              <a:t>edia</a:t>
            </a:r>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572000" y="996669"/>
            <a:ext cx="4291335" cy="5251450"/>
          </a:xfrm>
        </p:spPr>
        <p:txBody>
          <a:bodyPr anchor="ctr">
            <a:normAutofit/>
          </a:bodyPr>
          <a:lstStyle/>
          <a:p>
            <a:r>
              <a:rPr lang="en-US" sz="2800" b="1" dirty="0"/>
              <a:t>Lunch &amp; Learns</a:t>
            </a:r>
          </a:p>
          <a:p>
            <a:r>
              <a:rPr lang="en-US" sz="2800" b="1" i="0" dirty="0">
                <a:effectLst/>
              </a:rPr>
              <a:t>Virtual Product Demos</a:t>
            </a:r>
            <a:endParaRPr lang="en-US" sz="2800" b="1" dirty="0"/>
          </a:p>
          <a:p>
            <a:r>
              <a:rPr lang="en-US" sz="2800" b="1" i="0" dirty="0">
                <a:effectLst/>
              </a:rPr>
              <a:t>Take people behind-the-scenes</a:t>
            </a:r>
          </a:p>
          <a:p>
            <a:r>
              <a:rPr lang="en-US" sz="2800" b="1" dirty="0"/>
              <a:t>Meet You or your team</a:t>
            </a:r>
          </a:p>
          <a:p>
            <a:r>
              <a:rPr lang="en-US" sz="2800" b="1" i="0" dirty="0">
                <a:effectLst/>
              </a:rPr>
              <a:t>Promotions, etc. </a:t>
            </a:r>
          </a:p>
          <a:p>
            <a:pPr marL="0" indent="0">
              <a:buNone/>
            </a:pPr>
            <a:r>
              <a:rPr lang="en-US" sz="1800" b="1" dirty="0">
                <a:solidFill>
                  <a:schemeClr val="bg2"/>
                </a:solidFill>
              </a:rPr>
              <a:t>  </a:t>
            </a:r>
            <a:endParaRPr lang="en-US" sz="1800" b="1" i="0" dirty="0">
              <a:solidFill>
                <a:schemeClr val="bg2"/>
              </a:solidFill>
              <a:effectLst/>
            </a:endParaRPr>
          </a:p>
          <a:p>
            <a:endParaRPr lang="en-US" sz="1800" dirty="0">
              <a:solidFill>
                <a:schemeClr val="bg2"/>
              </a:solidFill>
            </a:endParaRPr>
          </a:p>
        </p:txBody>
      </p:sp>
      <p:pic>
        <p:nvPicPr>
          <p:cNvPr id="8" name="Picture 7" descr="A close up of a logo&#10;&#10;Description automatically generated">
            <a:extLst>
              <a:ext uri="{FF2B5EF4-FFF2-40B4-BE49-F238E27FC236}">
                <a16:creationId xmlns:a16="http://schemas.microsoft.com/office/drawing/2014/main" id="{A1AAA390-F8BE-408D-862F-E9165FA56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266FC429-32F7-46B4-AED8-CFC5C68319B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060801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A02F-25A5-4B16-927E-18F1F2B93CFF}"/>
              </a:ext>
            </a:extLst>
          </p:cNvPr>
          <p:cNvSpPr>
            <a:spLocks noGrp="1"/>
          </p:cNvSpPr>
          <p:nvPr>
            <p:ph type="title"/>
          </p:nvPr>
        </p:nvSpPr>
        <p:spPr>
          <a:xfrm>
            <a:off x="323528" y="704850"/>
            <a:ext cx="3449406" cy="2978150"/>
          </a:xfrm>
        </p:spPr>
        <p:txBody>
          <a:bodyPr vert="horz" lIns="91440" tIns="45720" rIns="91440" bIns="45720" rtlCol="0" anchor="b">
            <a:normAutofit/>
          </a:bodyPr>
          <a:lstStyle/>
          <a:p>
            <a:pPr algn="l"/>
            <a:r>
              <a:rPr lang="en-US" sz="3600" b="1" i="0" u="sng" dirty="0">
                <a:effectLst/>
              </a:rPr>
              <a:t>TIP</a:t>
            </a:r>
            <a:br>
              <a:rPr lang="en-US" sz="3600" b="1" i="0" u="sng" dirty="0">
                <a:effectLst/>
              </a:rPr>
            </a:br>
            <a:r>
              <a:rPr lang="en-US" sz="3600" b="1" dirty="0">
                <a:solidFill>
                  <a:srgbClr val="FF0000"/>
                </a:solidFill>
              </a:rPr>
              <a:t>User Generated Content</a:t>
            </a:r>
          </a:p>
        </p:txBody>
      </p:sp>
      <p:sp>
        <p:nvSpPr>
          <p:cNvPr id="13" name="Content Placeholder 2">
            <a:extLst>
              <a:ext uri="{FF2B5EF4-FFF2-40B4-BE49-F238E27FC236}">
                <a16:creationId xmlns:a16="http://schemas.microsoft.com/office/drawing/2014/main" id="{68E19D05-3D5C-4F64-BA83-4CBCBBC6B5B9}"/>
              </a:ext>
            </a:extLst>
          </p:cNvPr>
          <p:cNvSpPr>
            <a:spLocks noGrp="1"/>
          </p:cNvSpPr>
          <p:nvPr>
            <p:ph idx="1"/>
          </p:nvPr>
        </p:nvSpPr>
        <p:spPr>
          <a:xfrm>
            <a:off x="4529137" y="704850"/>
            <a:ext cx="3986213" cy="5251450"/>
          </a:xfrm>
        </p:spPr>
        <p:txBody>
          <a:bodyPr anchor="ctr">
            <a:normAutofit/>
          </a:bodyPr>
          <a:lstStyle/>
          <a:p>
            <a:pPr marL="0" indent="0">
              <a:buNone/>
            </a:pPr>
            <a:r>
              <a:rPr lang="en-US" sz="3600" b="1" i="0" dirty="0">
                <a:effectLst/>
              </a:rPr>
              <a:t>In 85% of cases, consumers are more likely to trust user-generated content!</a:t>
            </a:r>
          </a:p>
          <a:p>
            <a:endParaRPr lang="en-US" sz="1800" dirty="0">
              <a:solidFill>
                <a:schemeClr val="bg2"/>
              </a:solidFill>
            </a:endParaRPr>
          </a:p>
        </p:txBody>
      </p:sp>
      <p:pic>
        <p:nvPicPr>
          <p:cNvPr id="8" name="Picture 7" descr="A close up of a logo&#10;&#10;Description automatically generated">
            <a:extLst>
              <a:ext uri="{FF2B5EF4-FFF2-40B4-BE49-F238E27FC236}">
                <a16:creationId xmlns:a16="http://schemas.microsoft.com/office/drawing/2014/main" id="{D3218BDD-9651-45D4-95F5-F9BFF56582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13D261A0-4DC4-4B59-9F7D-6CF371375D35}"/>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995128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A02F-25A5-4B16-927E-18F1F2B93CFF}"/>
              </a:ext>
            </a:extLst>
          </p:cNvPr>
          <p:cNvSpPr>
            <a:spLocks noGrp="1"/>
          </p:cNvSpPr>
          <p:nvPr>
            <p:ph type="title"/>
          </p:nvPr>
        </p:nvSpPr>
        <p:spPr>
          <a:xfrm>
            <a:off x="496081" y="1701492"/>
            <a:ext cx="3011821" cy="2760098"/>
          </a:xfrm>
        </p:spPr>
        <p:txBody>
          <a:bodyPr>
            <a:normAutofit fontScale="90000"/>
          </a:bodyPr>
          <a:lstStyle/>
          <a:p>
            <a:pPr algn="l"/>
            <a:r>
              <a:rPr lang="en-US" sz="4000" b="1" i="0" u="sng" dirty="0">
                <a:effectLst/>
              </a:rPr>
              <a:t>TIP</a:t>
            </a:r>
            <a:br>
              <a:rPr lang="en-US" sz="4000" b="1" i="0" u="sng" dirty="0">
                <a:effectLst/>
              </a:rPr>
            </a:br>
            <a:r>
              <a:rPr lang="en-US" b="1" dirty="0">
                <a:solidFill>
                  <a:srgbClr val="FF0000"/>
                </a:solidFill>
              </a:rPr>
              <a:t>Video</a:t>
            </a:r>
            <a:r>
              <a:rPr lang="en-US" dirty="0">
                <a:solidFill>
                  <a:srgbClr val="FFFFFF"/>
                </a:solidFill>
              </a:rPr>
              <a:t> Content</a:t>
            </a:r>
            <a:br>
              <a:rPr lang="en-US" dirty="0">
                <a:solidFill>
                  <a:srgbClr val="FFFFFF"/>
                </a:solidFill>
              </a:rPr>
            </a:br>
            <a:r>
              <a:rPr lang="en-US" dirty="0">
                <a:solidFill>
                  <a:srgbClr val="FFFFFF"/>
                </a:solidFill>
              </a:rPr>
              <a:t>Becomes Even </a:t>
            </a:r>
            <a:br>
              <a:rPr lang="en-US" dirty="0">
                <a:solidFill>
                  <a:srgbClr val="FFFFFF"/>
                </a:solidFill>
              </a:rPr>
            </a:br>
            <a:r>
              <a:rPr lang="en-US" dirty="0">
                <a:solidFill>
                  <a:srgbClr val="FFFFFF"/>
                </a:solidFill>
              </a:rPr>
              <a:t>More</a:t>
            </a:r>
            <a:br>
              <a:rPr lang="en-US" dirty="0">
                <a:solidFill>
                  <a:srgbClr val="FFFFFF"/>
                </a:solidFill>
              </a:rPr>
            </a:br>
            <a:r>
              <a:rPr lang="en-US" dirty="0">
                <a:solidFill>
                  <a:srgbClr val="FFFFFF"/>
                </a:solidFill>
              </a:rPr>
              <a:t>Popular</a:t>
            </a:r>
          </a:p>
        </p:txBody>
      </p:sp>
      <p:pic>
        <p:nvPicPr>
          <p:cNvPr id="3" name="Picture 2">
            <a:extLst>
              <a:ext uri="{FF2B5EF4-FFF2-40B4-BE49-F238E27FC236}">
                <a16:creationId xmlns:a16="http://schemas.microsoft.com/office/drawing/2014/main" id="{1301B1F6-681D-4B93-A310-6921CC7E27C3}"/>
              </a:ext>
            </a:extLst>
          </p:cNvPr>
          <p:cNvPicPr>
            <a:picLocks noChangeAspect="1"/>
          </p:cNvPicPr>
          <p:nvPr/>
        </p:nvPicPr>
        <p:blipFill rotWithShape="1">
          <a:blip r:embed="rId2"/>
          <a:srcRect l="19289" t="55758" r="62044" b="20600"/>
          <a:stretch/>
        </p:blipFill>
        <p:spPr>
          <a:xfrm>
            <a:off x="3203848" y="1215117"/>
            <a:ext cx="5240104" cy="3732848"/>
          </a:xfrm>
          <a:prstGeom prst="rect">
            <a:avLst/>
          </a:prstGeom>
        </p:spPr>
      </p:pic>
      <p:pic>
        <p:nvPicPr>
          <p:cNvPr id="11" name="Picture 10" descr="A close up of a logo&#10;&#10;Description automatically generated">
            <a:extLst>
              <a:ext uri="{FF2B5EF4-FFF2-40B4-BE49-F238E27FC236}">
                <a16:creationId xmlns:a16="http://schemas.microsoft.com/office/drawing/2014/main" id="{F354BAEB-9AC1-4AB1-9BC6-FFBEC7D0D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3" name="TextBox 12">
            <a:extLst>
              <a:ext uri="{FF2B5EF4-FFF2-40B4-BE49-F238E27FC236}">
                <a16:creationId xmlns:a16="http://schemas.microsoft.com/office/drawing/2014/main" id="{8B83F705-8897-45CB-BB5D-8B3ED081B4D6}"/>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402510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611560" y="980728"/>
            <a:ext cx="3453205" cy="4163210"/>
          </a:xfrm>
        </p:spPr>
        <p:txBody>
          <a:bodyPr anchor="ctr">
            <a:normAutofit/>
          </a:bodyPr>
          <a:lstStyle/>
          <a:p>
            <a:pPr marL="0" indent="0" algn="l">
              <a:lnSpc>
                <a:spcPct val="90000"/>
              </a:lnSpc>
              <a:buNone/>
            </a:pPr>
            <a:r>
              <a:rPr lang="en-US" sz="4000" b="1" i="0" u="sng" dirty="0">
                <a:effectLst/>
              </a:rPr>
              <a:t>TIP</a:t>
            </a:r>
            <a:br>
              <a:rPr lang="en-US" sz="4000" b="1" i="0" u="sng" dirty="0">
                <a:effectLst/>
              </a:rPr>
            </a:br>
            <a:r>
              <a:rPr lang="en-US" b="1" i="0" dirty="0">
                <a:effectLst/>
              </a:rPr>
              <a:t>More </a:t>
            </a:r>
            <a:r>
              <a:rPr lang="en-US" b="1" i="0" dirty="0">
                <a:solidFill>
                  <a:srgbClr val="FF0000"/>
                </a:solidFill>
                <a:effectLst/>
              </a:rPr>
              <a:t>Interactive Content</a:t>
            </a:r>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283968" y="692696"/>
            <a:ext cx="3879225" cy="5023821"/>
          </a:xfrm>
        </p:spPr>
        <p:txBody>
          <a:bodyPr anchor="ctr">
            <a:normAutofit/>
          </a:bodyPr>
          <a:lstStyle/>
          <a:p>
            <a:r>
              <a:rPr lang="en-US" sz="4400" b="1" dirty="0"/>
              <a:t>Video/Data Visualization </a:t>
            </a:r>
          </a:p>
          <a:p>
            <a:r>
              <a:rPr lang="en-US" sz="4400" b="1" dirty="0"/>
              <a:t>Infographic</a:t>
            </a:r>
          </a:p>
          <a:p>
            <a:r>
              <a:rPr lang="en-US" sz="4400" b="1" dirty="0"/>
              <a:t>Polls</a:t>
            </a:r>
          </a:p>
        </p:txBody>
      </p:sp>
      <p:pic>
        <p:nvPicPr>
          <p:cNvPr id="9" name="Picture 8" descr="Calendar&#10;&#10;Description automatically generated">
            <a:extLst>
              <a:ext uri="{FF2B5EF4-FFF2-40B4-BE49-F238E27FC236}">
                <a16:creationId xmlns:a16="http://schemas.microsoft.com/office/drawing/2014/main" id="{D5EF8626-92E8-4997-B46E-F918F19AA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4686496"/>
            <a:ext cx="1772192" cy="1772192"/>
          </a:xfrm>
          <a:prstGeom prst="rect">
            <a:avLst/>
          </a:prstGeom>
        </p:spPr>
      </p:pic>
      <p:pic>
        <p:nvPicPr>
          <p:cNvPr id="7" name="Picture 6" descr="A close up of a logo&#10;&#10;Description automatically generated">
            <a:extLst>
              <a:ext uri="{FF2B5EF4-FFF2-40B4-BE49-F238E27FC236}">
                <a16:creationId xmlns:a16="http://schemas.microsoft.com/office/drawing/2014/main" id="{4C5A7F62-6261-4927-B891-55E2F640F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8" name="TextBox 7">
            <a:extLst>
              <a:ext uri="{FF2B5EF4-FFF2-40B4-BE49-F238E27FC236}">
                <a16:creationId xmlns:a16="http://schemas.microsoft.com/office/drawing/2014/main" id="{6B791839-415E-45DA-A667-7AC6AB192933}"/>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186743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1763688" y="1074866"/>
            <a:ext cx="5947629" cy="3682324"/>
          </a:xfrm>
        </p:spPr>
        <p:txBody>
          <a:bodyPr>
            <a:normAutofit fontScale="92500" lnSpcReduction="10000"/>
          </a:bodyPr>
          <a:lstStyle/>
          <a:p>
            <a:pPr marL="0" indent="0">
              <a:buNone/>
            </a:pPr>
            <a:r>
              <a:rPr lang="en-US" sz="7200" b="1" i="1" u="sng" dirty="0">
                <a:effectLst/>
              </a:rPr>
              <a:t>TIP</a:t>
            </a:r>
          </a:p>
          <a:p>
            <a:pPr marL="0" indent="0">
              <a:buNone/>
            </a:pPr>
            <a:r>
              <a:rPr lang="en-US" sz="7200" b="1" i="0" dirty="0">
                <a:effectLst/>
              </a:rPr>
              <a:t>Social content </a:t>
            </a:r>
            <a:r>
              <a:rPr lang="en-US" sz="7200" b="1" i="0" dirty="0">
                <a:solidFill>
                  <a:srgbClr val="FF0000"/>
                </a:solidFill>
                <a:effectLst/>
              </a:rPr>
              <a:t>for</a:t>
            </a:r>
            <a:r>
              <a:rPr lang="en-US" sz="7200" b="1" i="0" dirty="0">
                <a:effectLst/>
              </a:rPr>
              <a:t> </a:t>
            </a:r>
            <a:r>
              <a:rPr lang="en-US" sz="7200" b="1" i="0" dirty="0">
                <a:solidFill>
                  <a:srgbClr val="FF0000"/>
                </a:solidFill>
                <a:effectLst/>
              </a:rPr>
              <a:t>good</a:t>
            </a:r>
            <a:r>
              <a:rPr lang="en-US" sz="7200" b="1" i="0" dirty="0">
                <a:effectLst/>
              </a:rPr>
              <a:t>.</a:t>
            </a:r>
          </a:p>
        </p:txBody>
      </p:sp>
      <p:pic>
        <p:nvPicPr>
          <p:cNvPr id="9" name="Picture 8" descr="A close up of a logo&#10;&#10;Description automatically generated">
            <a:extLst>
              <a:ext uri="{FF2B5EF4-FFF2-40B4-BE49-F238E27FC236}">
                <a16:creationId xmlns:a16="http://schemas.microsoft.com/office/drawing/2014/main" id="{44B23805-31D5-44DC-B4FE-BA5A9ED4F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0" name="TextBox 9">
            <a:extLst>
              <a:ext uri="{FF2B5EF4-FFF2-40B4-BE49-F238E27FC236}">
                <a16:creationId xmlns:a16="http://schemas.microsoft.com/office/drawing/2014/main" id="{6E6C8421-16AC-4B76-8F42-54E1AB7EDF42}"/>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818003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179512" y="-256319"/>
            <a:ext cx="7249149" cy="2978150"/>
          </a:xfrm>
        </p:spPr>
        <p:txBody>
          <a:bodyPr anchor="b">
            <a:normAutofit fontScale="90000"/>
          </a:bodyPr>
          <a:lstStyle/>
          <a:p>
            <a:pPr algn="l">
              <a:lnSpc>
                <a:spcPct val="90000"/>
              </a:lnSpc>
            </a:pPr>
            <a:br>
              <a:rPr lang="en-CA" sz="3400" b="1" i="1" dirty="0"/>
            </a:br>
            <a:br>
              <a:rPr lang="en-CA" sz="3400" b="1" i="1" dirty="0"/>
            </a:br>
            <a:br>
              <a:rPr lang="en-CA" sz="4800" b="1" dirty="0"/>
            </a:br>
            <a:r>
              <a:rPr lang="en-CA" sz="2700" b="1" dirty="0"/>
              <a:t>Now let's …</a:t>
            </a:r>
            <a:br>
              <a:rPr lang="en-CA" sz="2700" b="1" dirty="0"/>
            </a:br>
            <a:r>
              <a:rPr lang="en-CA" sz="2700" b="1" dirty="0"/>
              <a:t>- Educate</a:t>
            </a:r>
            <a:br>
              <a:rPr lang="en-CA" sz="2700" b="1" dirty="0"/>
            </a:br>
            <a:r>
              <a:rPr lang="en-CA" sz="2700" b="1" dirty="0"/>
              <a:t>- Entertain</a:t>
            </a:r>
            <a:br>
              <a:rPr lang="en-CA" sz="2700" b="1" dirty="0"/>
            </a:br>
            <a:r>
              <a:rPr lang="en-CA" sz="2700" b="1" dirty="0"/>
              <a:t>- Inspire</a:t>
            </a:r>
            <a:br>
              <a:rPr lang="en-CA" sz="2700" b="1" dirty="0"/>
            </a:br>
            <a:r>
              <a:rPr lang="en-CA" sz="2700" b="1" dirty="0"/>
              <a:t>- Sell</a:t>
            </a:r>
            <a:br>
              <a:rPr lang="en-CA" sz="2700" b="1" dirty="0"/>
            </a:br>
            <a:r>
              <a:rPr lang="en-CA" sz="2700" b="1" i="1" dirty="0"/>
              <a:t>(Timely &amp;</a:t>
            </a:r>
            <a:br>
              <a:rPr lang="en-CA" sz="2700" b="1" i="1" dirty="0"/>
            </a:br>
            <a:r>
              <a:rPr lang="en-CA" sz="2700" b="1" i="1" dirty="0"/>
              <a:t>Funny!)</a:t>
            </a:r>
            <a:endParaRPr lang="en-US" sz="3400" i="1" dirty="0"/>
          </a:p>
        </p:txBody>
      </p:sp>
      <p:pic>
        <p:nvPicPr>
          <p:cNvPr id="15" name="Picture 14" descr="A close up of a logo&#10;&#10;Description automatically generated">
            <a:extLst>
              <a:ext uri="{FF2B5EF4-FFF2-40B4-BE49-F238E27FC236}">
                <a16:creationId xmlns:a16="http://schemas.microsoft.com/office/drawing/2014/main" id="{46CCF9A6-E0A3-4764-A5D8-66AEC86F2E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6" name="TextBox 15">
            <a:extLst>
              <a:ext uri="{FF2B5EF4-FFF2-40B4-BE49-F238E27FC236}">
                <a16:creationId xmlns:a16="http://schemas.microsoft.com/office/drawing/2014/main" id="{F1F80870-BC72-49FD-B42D-9E1965D9B769}"/>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4" name="Picture 3">
            <a:extLst>
              <a:ext uri="{FF2B5EF4-FFF2-40B4-BE49-F238E27FC236}">
                <a16:creationId xmlns:a16="http://schemas.microsoft.com/office/drawing/2014/main" id="{CC78AC4D-147A-4296-94C3-BBE40C93FF89}"/>
              </a:ext>
            </a:extLst>
          </p:cNvPr>
          <p:cNvPicPr>
            <a:picLocks noChangeAspect="1"/>
          </p:cNvPicPr>
          <p:nvPr/>
        </p:nvPicPr>
        <p:blipFill rotWithShape="1">
          <a:blip r:embed="rId3"/>
          <a:srcRect l="16139" t="10940" r="16926" b="12201"/>
          <a:stretch/>
        </p:blipFill>
        <p:spPr>
          <a:xfrm>
            <a:off x="2120182" y="610340"/>
            <a:ext cx="6513298" cy="4674249"/>
          </a:xfrm>
          <a:prstGeom prst="rect">
            <a:avLst/>
          </a:prstGeom>
        </p:spPr>
      </p:pic>
    </p:spTree>
    <p:extLst>
      <p:ext uri="{BB962C8B-B14F-4D97-AF65-F5344CB8AC3E}">
        <p14:creationId xmlns:p14="http://schemas.microsoft.com/office/powerpoint/2010/main" val="2135125896"/>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510520" y="1057112"/>
            <a:ext cx="7249149" cy="2978150"/>
          </a:xfrm>
        </p:spPr>
        <p:txBody>
          <a:bodyPr anchor="b">
            <a:normAutofit fontScale="90000"/>
          </a:bodyPr>
          <a:lstStyle/>
          <a:p>
            <a:pPr algn="l">
              <a:lnSpc>
                <a:spcPct val="90000"/>
              </a:lnSpc>
            </a:pPr>
            <a:br>
              <a:rPr lang="en-CA" sz="3400" b="1" i="1" dirty="0"/>
            </a:br>
            <a:br>
              <a:rPr lang="en-CA" sz="3400" b="1" i="1" dirty="0"/>
            </a:br>
            <a:br>
              <a:rPr lang="en-CA" sz="4800" b="1" dirty="0"/>
            </a:br>
            <a:r>
              <a:rPr lang="en-CA" sz="2700" b="1" dirty="0"/>
              <a:t>Now let's …</a:t>
            </a:r>
            <a:br>
              <a:rPr lang="en-CA" sz="2700" b="1" dirty="0"/>
            </a:br>
            <a:r>
              <a:rPr lang="en-CA" sz="2700" b="1" dirty="0"/>
              <a:t>- Educate</a:t>
            </a:r>
            <a:br>
              <a:rPr lang="en-CA" sz="2700" b="1" dirty="0"/>
            </a:br>
            <a:r>
              <a:rPr lang="en-CA" sz="2700" b="1" dirty="0"/>
              <a:t>- Entertain</a:t>
            </a:r>
            <a:br>
              <a:rPr lang="en-CA" sz="2700" b="1" dirty="0"/>
            </a:br>
            <a:r>
              <a:rPr lang="en-CA" sz="2700" b="1" dirty="0"/>
              <a:t>- Inspire</a:t>
            </a:r>
            <a:br>
              <a:rPr lang="en-CA" sz="2700" b="1" dirty="0"/>
            </a:br>
            <a:r>
              <a:rPr lang="en-CA" sz="2700" b="1" dirty="0"/>
              <a:t>- Sell</a:t>
            </a:r>
            <a:br>
              <a:rPr lang="en-CA" sz="2700" b="1" dirty="0"/>
            </a:br>
            <a:r>
              <a:rPr lang="en-CA" sz="2700" b="1" i="1" dirty="0"/>
              <a:t>(Work Together, </a:t>
            </a:r>
            <a:br>
              <a:rPr lang="en-CA" sz="2700" b="1" i="1" dirty="0"/>
            </a:br>
            <a:r>
              <a:rPr lang="en-CA" sz="2700" b="1" i="1" dirty="0"/>
              <a:t>Timely &amp;</a:t>
            </a:r>
            <a:br>
              <a:rPr lang="en-CA" sz="2700" b="1" i="1" dirty="0"/>
            </a:br>
            <a:r>
              <a:rPr lang="en-CA" sz="2700" b="1" i="1" dirty="0"/>
              <a:t>Funny!)</a:t>
            </a:r>
            <a:endParaRPr lang="en-US" sz="3400" i="1" dirty="0"/>
          </a:p>
        </p:txBody>
      </p:sp>
      <p:pic>
        <p:nvPicPr>
          <p:cNvPr id="15" name="Picture 14" descr="A close up of a logo&#10;&#10;Description automatically generated">
            <a:extLst>
              <a:ext uri="{FF2B5EF4-FFF2-40B4-BE49-F238E27FC236}">
                <a16:creationId xmlns:a16="http://schemas.microsoft.com/office/drawing/2014/main" id="{46CCF9A6-E0A3-4764-A5D8-66AEC86F2E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6" name="TextBox 15">
            <a:extLst>
              <a:ext uri="{FF2B5EF4-FFF2-40B4-BE49-F238E27FC236}">
                <a16:creationId xmlns:a16="http://schemas.microsoft.com/office/drawing/2014/main" id="{F1F80870-BC72-49FD-B42D-9E1965D9B769}"/>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grpSp>
        <p:nvGrpSpPr>
          <p:cNvPr id="6" name="Group 5">
            <a:extLst>
              <a:ext uri="{FF2B5EF4-FFF2-40B4-BE49-F238E27FC236}">
                <a16:creationId xmlns:a16="http://schemas.microsoft.com/office/drawing/2014/main" id="{D7ABBF37-7B69-4E34-B8E8-C9A42C1C9D60}"/>
              </a:ext>
            </a:extLst>
          </p:cNvPr>
          <p:cNvGrpSpPr/>
          <p:nvPr/>
        </p:nvGrpSpPr>
        <p:grpSpPr>
          <a:xfrm>
            <a:off x="3419872" y="640771"/>
            <a:ext cx="5098939" cy="5564088"/>
            <a:chOff x="3620742" y="160449"/>
            <a:chExt cx="5098939" cy="5564088"/>
          </a:xfrm>
        </p:grpSpPr>
        <p:pic>
          <p:nvPicPr>
            <p:cNvPr id="5" name="Picture 4">
              <a:extLst>
                <a:ext uri="{FF2B5EF4-FFF2-40B4-BE49-F238E27FC236}">
                  <a16:creationId xmlns:a16="http://schemas.microsoft.com/office/drawing/2014/main" id="{85FD5CDC-4591-4ED1-B12F-052E2A87FFC7}"/>
                </a:ext>
              </a:extLst>
            </p:cNvPr>
            <p:cNvPicPr>
              <a:picLocks noChangeAspect="1"/>
            </p:cNvPicPr>
            <p:nvPr/>
          </p:nvPicPr>
          <p:blipFill rotWithShape="1">
            <a:blip r:embed="rId3"/>
            <a:srcRect l="53150" t="28579" r="16138" b="26043"/>
            <a:stretch/>
          </p:blipFill>
          <p:spPr>
            <a:xfrm>
              <a:off x="3620742" y="160449"/>
              <a:ext cx="5098939" cy="4708711"/>
            </a:xfrm>
            <a:prstGeom prst="rect">
              <a:avLst/>
            </a:prstGeom>
          </p:spPr>
        </p:pic>
        <p:pic>
          <p:nvPicPr>
            <p:cNvPr id="8" name="Picture 7">
              <a:extLst>
                <a:ext uri="{FF2B5EF4-FFF2-40B4-BE49-F238E27FC236}">
                  <a16:creationId xmlns:a16="http://schemas.microsoft.com/office/drawing/2014/main" id="{6792880B-EEE2-4124-BC75-560E1BFDAD7F}"/>
                </a:ext>
              </a:extLst>
            </p:cNvPr>
            <p:cNvPicPr>
              <a:picLocks noChangeAspect="1"/>
            </p:cNvPicPr>
            <p:nvPr/>
          </p:nvPicPr>
          <p:blipFill rotWithShape="1">
            <a:blip r:embed="rId3"/>
            <a:srcRect l="53307" t="78175" r="15981" b="13417"/>
            <a:stretch/>
          </p:blipFill>
          <p:spPr>
            <a:xfrm>
              <a:off x="3620742" y="4852057"/>
              <a:ext cx="5098939" cy="872480"/>
            </a:xfrm>
            <a:prstGeom prst="rect">
              <a:avLst/>
            </a:prstGeom>
          </p:spPr>
        </p:pic>
      </p:grpSp>
    </p:spTree>
    <p:extLst>
      <p:ext uri="{BB962C8B-B14F-4D97-AF65-F5344CB8AC3E}">
        <p14:creationId xmlns:p14="http://schemas.microsoft.com/office/powerpoint/2010/main" val="1062136206"/>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52811" y="1556792"/>
            <a:ext cx="3107609" cy="2978150"/>
          </a:xfrm>
        </p:spPr>
        <p:txBody>
          <a:bodyPr anchor="b">
            <a:noAutofit/>
          </a:bodyPr>
          <a:lstStyle/>
          <a:p>
            <a:pPr algn="l">
              <a:lnSpc>
                <a:spcPct val="90000"/>
              </a:lnSpc>
            </a:pPr>
            <a:r>
              <a:rPr lang="en-CA" sz="3600" b="1" dirty="0"/>
              <a:t>Now let's …</a:t>
            </a:r>
            <a:br>
              <a:rPr lang="en-CA" sz="3600" b="1" dirty="0"/>
            </a:br>
            <a:r>
              <a:rPr lang="en-CA" sz="3600" b="1" dirty="0"/>
              <a:t>- Educate</a:t>
            </a:r>
            <a:br>
              <a:rPr lang="en-CA" sz="3600" b="1" dirty="0"/>
            </a:br>
            <a:r>
              <a:rPr lang="en-CA" sz="3600" b="1" dirty="0"/>
              <a:t>- Entertain</a:t>
            </a:r>
            <a:br>
              <a:rPr lang="en-CA" sz="3600" b="1" dirty="0"/>
            </a:br>
            <a:r>
              <a:rPr lang="en-CA" sz="3600" b="1" dirty="0"/>
              <a:t>- Inspire</a:t>
            </a:r>
            <a:br>
              <a:rPr lang="en-CA" sz="3600" b="1" dirty="0"/>
            </a:br>
            <a:r>
              <a:rPr lang="en-CA" sz="3600" b="1" dirty="0"/>
              <a:t>- Sell</a:t>
            </a:r>
            <a:br>
              <a:rPr lang="en-CA" sz="2800" b="1" dirty="0"/>
            </a:br>
            <a:r>
              <a:rPr lang="en-CA" sz="2800" b="1" i="1" dirty="0"/>
              <a:t>(Shows company’s Legacy!)</a:t>
            </a:r>
            <a:endParaRPr lang="en-US" sz="1800" i="1"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32508" y="836712"/>
            <a:ext cx="4405877" cy="5611490"/>
          </a:xfrm>
        </p:spPr>
        <p:txBody>
          <a:bodyPr anchor="ctr">
            <a:normAutofit fontScale="92500" lnSpcReduction="10000"/>
          </a:bodyPr>
          <a:lstStyle/>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FAQs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Knowledge Leadership</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Meet the Team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Products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Promotions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endParaRPr lang="en-US" sz="2400" b="1" dirty="0">
              <a:solidFill>
                <a:schemeClr val="bg1"/>
              </a:solidFill>
              <a:effectLst/>
              <a:highlight>
                <a:srgbClr val="C0C0C0"/>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Contests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Brand Recognition</a:t>
            </a: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What’s Happening </a:t>
            </a:r>
            <a:endParaRPr lang="en-US" sz="2400" b="1" dirty="0">
              <a:solidFill>
                <a:schemeClr val="bg1"/>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Community Involvement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Team Sponsorship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Conference Attendance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Networking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Debunking Myths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Thought Leadership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Client Case Studies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Testimonials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Who Are WE?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marR="0" indent="0">
              <a:spcBef>
                <a:spcPts val="0"/>
              </a:spcBef>
              <a:spcAft>
                <a:spcPts val="0"/>
              </a:spcAft>
              <a:buNone/>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 </a:t>
            </a:r>
            <a:endParaRPr lang="en-US" sz="2400" b="1" dirty="0">
              <a:solidFill>
                <a:schemeClr val="bg1"/>
              </a:solidFill>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dirty="0">
              <a:solidFill>
                <a:schemeClr val="bg1"/>
              </a:solidFill>
            </a:endParaRPr>
          </a:p>
        </p:txBody>
      </p:sp>
      <p:pic>
        <p:nvPicPr>
          <p:cNvPr id="8" name="Picture 7">
            <a:extLst>
              <a:ext uri="{FF2B5EF4-FFF2-40B4-BE49-F238E27FC236}">
                <a16:creationId xmlns:a16="http://schemas.microsoft.com/office/drawing/2014/main" id="{3FEEA38D-9243-4313-9CF4-DD8933A05140}"/>
              </a:ext>
            </a:extLst>
          </p:cNvPr>
          <p:cNvPicPr>
            <a:picLocks noChangeAspect="1"/>
          </p:cNvPicPr>
          <p:nvPr/>
        </p:nvPicPr>
        <p:blipFill rotWithShape="1">
          <a:blip r:embed="rId2"/>
          <a:srcRect l="45132" t="21020" r="24013" b="7160"/>
          <a:stretch/>
        </p:blipFill>
        <p:spPr>
          <a:xfrm>
            <a:off x="3923928" y="-38643"/>
            <a:ext cx="4767261" cy="6935285"/>
          </a:xfrm>
          <a:prstGeom prst="rect">
            <a:avLst/>
          </a:prstGeom>
        </p:spPr>
      </p:pic>
      <p:pic>
        <p:nvPicPr>
          <p:cNvPr id="13" name="Picture 12" descr="A close up of a logo&#10;&#10;Description automatically generated">
            <a:extLst>
              <a:ext uri="{FF2B5EF4-FFF2-40B4-BE49-F238E27FC236}">
                <a16:creationId xmlns:a16="http://schemas.microsoft.com/office/drawing/2014/main" id="{503F43BC-C078-46BA-9050-6AB2726028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41D4B66F-1C8C-40B8-AB0C-2EF7C0B6FC5C}"/>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2237421063"/>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32508" y="836712"/>
            <a:ext cx="4405877" cy="5611490"/>
          </a:xfrm>
        </p:spPr>
        <p:txBody>
          <a:bodyPr anchor="ctr">
            <a:normAutofit fontScale="92500" lnSpcReduction="10000"/>
          </a:bodyPr>
          <a:lstStyle/>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FAQs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Knowledge Leadership</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Meet the Team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Products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Promotions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endParaRPr lang="en-US" sz="2400" b="1" dirty="0">
              <a:solidFill>
                <a:schemeClr val="bg1"/>
              </a:solidFill>
              <a:effectLst/>
              <a:highlight>
                <a:srgbClr val="C0C0C0"/>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Contests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Brand Recognition</a:t>
            </a: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What’s Happening </a:t>
            </a:r>
            <a:endParaRPr lang="en-US" sz="2400" b="1" dirty="0">
              <a:solidFill>
                <a:schemeClr val="bg1"/>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Community Involvement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Team Sponsorship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Conference Attendance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Networking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Debunking Myths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Thought Leadership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Client Case Studies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Testimonials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Who Are WE?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marR="0" indent="0">
              <a:spcBef>
                <a:spcPts val="0"/>
              </a:spcBef>
              <a:spcAft>
                <a:spcPts val="0"/>
              </a:spcAft>
              <a:buNone/>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 </a:t>
            </a:r>
            <a:endParaRPr lang="en-US" sz="2400" b="1" dirty="0">
              <a:solidFill>
                <a:schemeClr val="bg1"/>
              </a:solidFill>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dirty="0">
              <a:solidFill>
                <a:schemeClr val="bg1"/>
              </a:solidFill>
            </a:endParaRPr>
          </a:p>
        </p:txBody>
      </p:sp>
      <p:pic>
        <p:nvPicPr>
          <p:cNvPr id="6" name="Picture 5">
            <a:extLst>
              <a:ext uri="{FF2B5EF4-FFF2-40B4-BE49-F238E27FC236}">
                <a16:creationId xmlns:a16="http://schemas.microsoft.com/office/drawing/2014/main" id="{DD2F3230-29F8-4FFA-9BFD-99A65B9D58F2}"/>
              </a:ext>
            </a:extLst>
          </p:cNvPr>
          <p:cNvPicPr>
            <a:picLocks noChangeAspect="1"/>
          </p:cNvPicPr>
          <p:nvPr/>
        </p:nvPicPr>
        <p:blipFill rotWithShape="1">
          <a:blip r:embed="rId2"/>
          <a:srcRect l="44655" t="29840" r="23845" b="12200"/>
          <a:stretch/>
        </p:blipFill>
        <p:spPr>
          <a:xfrm>
            <a:off x="3470939" y="296239"/>
            <a:ext cx="5349533" cy="6151963"/>
          </a:xfrm>
          <a:prstGeom prst="rect">
            <a:avLst/>
          </a:prstGeom>
        </p:spPr>
      </p:pic>
      <p:sp>
        <p:nvSpPr>
          <p:cNvPr id="13" name="Title 1">
            <a:extLst>
              <a:ext uri="{FF2B5EF4-FFF2-40B4-BE49-F238E27FC236}">
                <a16:creationId xmlns:a16="http://schemas.microsoft.com/office/drawing/2014/main" id="{91BB1A07-6DBE-4CCC-A723-DA560553F269}"/>
              </a:ext>
            </a:extLst>
          </p:cNvPr>
          <p:cNvSpPr txBox="1">
            <a:spLocks/>
          </p:cNvSpPr>
          <p:nvPr/>
        </p:nvSpPr>
        <p:spPr>
          <a:xfrm>
            <a:off x="303631" y="1484784"/>
            <a:ext cx="3107609" cy="297815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CA" sz="3600" b="1" dirty="0"/>
              <a:t>Now let's …</a:t>
            </a:r>
            <a:br>
              <a:rPr lang="en-CA" sz="3600" b="1" dirty="0"/>
            </a:br>
            <a:r>
              <a:rPr lang="en-CA" sz="3600" b="1" dirty="0"/>
              <a:t>- Educate</a:t>
            </a:r>
            <a:br>
              <a:rPr lang="en-CA" sz="3600" b="1" dirty="0"/>
            </a:br>
            <a:r>
              <a:rPr lang="en-CA" sz="3600" b="1" dirty="0"/>
              <a:t>- Entertain</a:t>
            </a:r>
            <a:br>
              <a:rPr lang="en-CA" sz="3600" b="1" dirty="0"/>
            </a:br>
            <a:r>
              <a:rPr lang="en-CA" sz="3600" b="1" dirty="0"/>
              <a:t>- Inspire</a:t>
            </a:r>
            <a:br>
              <a:rPr lang="en-CA" sz="3600" b="1" dirty="0"/>
            </a:br>
            <a:r>
              <a:rPr lang="en-CA" sz="3600" b="1" dirty="0"/>
              <a:t>- Sell</a:t>
            </a:r>
            <a:br>
              <a:rPr lang="en-CA" sz="2800" b="1" dirty="0"/>
            </a:br>
            <a:r>
              <a:rPr lang="en-CA" sz="2800" b="1" i="1" dirty="0"/>
              <a:t>(Shows Employees)</a:t>
            </a:r>
            <a:endParaRPr lang="en-US" sz="1800" i="1" dirty="0"/>
          </a:p>
        </p:txBody>
      </p:sp>
      <p:pic>
        <p:nvPicPr>
          <p:cNvPr id="14" name="Picture 13" descr="A close up of a logo&#10;&#10;Description automatically generated">
            <a:extLst>
              <a:ext uri="{FF2B5EF4-FFF2-40B4-BE49-F238E27FC236}">
                <a16:creationId xmlns:a16="http://schemas.microsoft.com/office/drawing/2014/main" id="{A1C1004C-4871-4262-940A-A8D0349B05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5" name="TextBox 14">
            <a:extLst>
              <a:ext uri="{FF2B5EF4-FFF2-40B4-BE49-F238E27FC236}">
                <a16:creationId xmlns:a16="http://schemas.microsoft.com/office/drawing/2014/main" id="{E7BDB591-4DCC-4897-9C1A-CEE76F06905B}"/>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085721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14" y="493695"/>
            <a:ext cx="8229600" cy="1143000"/>
          </a:xfrm>
        </p:spPr>
        <p:txBody>
          <a:bodyPr>
            <a:noAutofit/>
          </a:bodyPr>
          <a:lstStyle/>
          <a:p>
            <a:pPr lvl="1"/>
            <a:r>
              <a:rPr lang="en-CA" sz="4000" b="1" dirty="0">
                <a:solidFill>
                  <a:srgbClr val="0070C0"/>
                </a:solidFill>
                <a:latin typeface="+mn-lt"/>
              </a:rPr>
              <a:t>81% </a:t>
            </a:r>
            <a:r>
              <a:rPr lang="en-CA" sz="2400" b="1" dirty="0">
                <a:solidFill>
                  <a:srgbClr val="0070C0"/>
                </a:solidFill>
                <a:latin typeface="+mn-lt"/>
              </a:rPr>
              <a:t>of consumers’ decisions are influenced by their friends’ social media posts. </a:t>
            </a:r>
            <a:r>
              <a:rPr lang="en-CA" sz="2400" b="1" cap="none" spc="50" dirty="0">
                <a:ln w="11430"/>
                <a:solidFill>
                  <a:srgbClr val="FF0000"/>
                </a:solidFill>
              </a:rPr>
              <a:t>Sub-conscious!</a:t>
            </a:r>
            <a:br>
              <a:rPr lang="en-CA" sz="2800" b="1" dirty="0">
                <a:solidFill>
                  <a:srgbClr val="0070C0"/>
                </a:solidFill>
                <a:latin typeface="+mn-lt"/>
              </a:rPr>
            </a:br>
            <a:r>
              <a:rPr lang="en-CA" b="1" dirty="0">
                <a:solidFill>
                  <a:srgbClr val="0070C0"/>
                </a:solidFill>
                <a:latin typeface="+mn-lt"/>
              </a:rPr>
              <a:t>(Source </a:t>
            </a:r>
            <a:r>
              <a:rPr lang="en-CA" b="1" dirty="0">
                <a:solidFill>
                  <a:srgbClr val="0070C0"/>
                </a:solidFill>
                <a:latin typeface="+mn-lt"/>
                <a:hlinkClick r:id="rId2">
                  <a:extLst>
                    <a:ext uri="{A12FA001-AC4F-418D-AE19-62706E023703}">
                      <ahyp:hlinkClr xmlns:ahyp="http://schemas.microsoft.com/office/drawing/2018/hyperlinkcolor" val="tx"/>
                    </a:ext>
                  </a:extLst>
                </a:hlinkClick>
              </a:rPr>
              <a:t>Forbes</a:t>
            </a:r>
            <a:r>
              <a:rPr lang="en-CA" b="1" dirty="0">
                <a:solidFill>
                  <a:srgbClr val="0070C0"/>
                </a:solidFill>
                <a:latin typeface="+mn-lt"/>
              </a:rPr>
              <a:t>)</a:t>
            </a:r>
          </a:p>
        </p:txBody>
      </p:sp>
      <p:grpSp>
        <p:nvGrpSpPr>
          <p:cNvPr id="7" name="Group 6"/>
          <p:cNvGrpSpPr/>
          <p:nvPr/>
        </p:nvGrpSpPr>
        <p:grpSpPr>
          <a:xfrm>
            <a:off x="2293796" y="1629271"/>
            <a:ext cx="6339684" cy="4106518"/>
            <a:chOff x="2123728" y="1556793"/>
            <a:chExt cx="6912768" cy="4320479"/>
          </a:xfrm>
        </p:grpSpPr>
        <p:pic>
          <p:nvPicPr>
            <p:cNvPr id="1027"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705"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853"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001" y="155679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149" y="158507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299" y="1585077"/>
              <a:ext cx="1764197" cy="21602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468230" y="2136028"/>
              <a:ext cx="903047" cy="1001767"/>
              <a:chOff x="2434525" y="2265159"/>
              <a:chExt cx="903047" cy="1001767"/>
            </a:xfrm>
          </p:grpSpPr>
          <p:pic>
            <p:nvPicPr>
              <p:cNvPr id="103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103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3668953" y="2288428"/>
              <a:ext cx="903047" cy="1001767"/>
              <a:chOff x="2434525" y="2265159"/>
              <a:chExt cx="903047" cy="1001767"/>
            </a:xfrm>
          </p:grpSpPr>
          <p:pic>
            <p:nvPicPr>
              <p:cNvPr id="3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3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4932040" y="2348880"/>
              <a:ext cx="903047" cy="1001767"/>
              <a:chOff x="2434525" y="2265159"/>
              <a:chExt cx="903047" cy="1001767"/>
            </a:xfrm>
          </p:grpSpPr>
          <p:pic>
            <p:nvPicPr>
              <p:cNvPr id="41"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45"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6156176" y="2368358"/>
              <a:ext cx="903047" cy="1001767"/>
              <a:chOff x="2434525" y="2265159"/>
              <a:chExt cx="903047" cy="1001767"/>
            </a:xfrm>
          </p:grpSpPr>
          <p:pic>
            <p:nvPicPr>
              <p:cNvPr id="48"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52"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7452320" y="2309370"/>
              <a:ext cx="903047" cy="1001767"/>
              <a:chOff x="2434525" y="2265159"/>
              <a:chExt cx="903047" cy="1001767"/>
            </a:xfrm>
          </p:grpSpPr>
          <p:pic>
            <p:nvPicPr>
              <p:cNvPr id="55"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59"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876"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024" y="3688748"/>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172" y="3717033"/>
              <a:ext cx="1764197" cy="216023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Sofie Andreou\AppData\Local\Microsoft\Windows\INetCache\IE\AUPZRDDL\lib4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322" y="3717032"/>
              <a:ext cx="1764197" cy="2160239"/>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2332253" y="4267983"/>
              <a:ext cx="903047" cy="1001767"/>
              <a:chOff x="2434525" y="2265159"/>
              <a:chExt cx="903047" cy="1001767"/>
            </a:xfrm>
          </p:grpSpPr>
          <p:pic>
            <p:nvPicPr>
              <p:cNvPr id="67"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71"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p:cNvGrpSpPr/>
            <p:nvPr/>
          </p:nvGrpSpPr>
          <p:grpSpPr>
            <a:xfrm>
              <a:off x="3532976" y="4420383"/>
              <a:ext cx="903047" cy="1001767"/>
              <a:chOff x="2434525" y="2265159"/>
              <a:chExt cx="903047" cy="1001767"/>
            </a:xfrm>
          </p:grpSpPr>
          <p:pic>
            <p:nvPicPr>
              <p:cNvPr id="74"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78"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796063" y="4480835"/>
              <a:ext cx="903047" cy="1001767"/>
              <a:chOff x="2434525" y="2265159"/>
              <a:chExt cx="903047" cy="1001767"/>
            </a:xfrm>
          </p:grpSpPr>
          <p:pic>
            <p:nvPicPr>
              <p:cNvPr id="81"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4525" y="2665197"/>
                <a:ext cx="412765" cy="41276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3" descr="C:\Users\Sofie Andreou\AppData\Local\Microsoft\Windows\INetCache\IE\5MHS4XQP\Facebook-Icon-2-1021x102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1128" y="2265159"/>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5" descr="C:\Users\Sofie Andreou\AppData\Local\Microsoft\Windows\INetCache\IE\D7EGI4H5\1024px-Pinterest_Shiny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1393" y="2486107"/>
                <a:ext cx="402890" cy="4028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765" y="2888997"/>
                <a:ext cx="377929" cy="377929"/>
              </a:xfrm>
              <a:prstGeom prst="rect">
                <a:avLst/>
              </a:prstGeom>
            </p:spPr>
          </p:pic>
          <p:pic>
            <p:nvPicPr>
              <p:cNvPr id="85" name="Picture 14" descr="C:\Users\Sofie Andreou\AppData\Local\Microsoft\Windows\INetCache\IE\5MHS4XQP\Google_icon[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0993" y="2688289"/>
                <a:ext cx="366579" cy="36657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2427" y="3077961"/>
                <a:ext cx="188965" cy="188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p:cNvGrpSpPr/>
            <p:nvPr/>
          </p:nvGrpSpPr>
          <p:grpSpPr>
            <a:xfrm>
              <a:off x="6239428" y="4755198"/>
              <a:ext cx="328296" cy="529739"/>
              <a:chOff x="-1563470" y="2348638"/>
              <a:chExt cx="1009976" cy="1093039"/>
            </a:xfrm>
          </p:grpSpPr>
          <p:pic>
            <p:nvPicPr>
              <p:cNvPr id="102" name="Picture 10" descr="C:\Users\Sofie Andreou\AppData\Local\Microsoft\Windows\INetCache\IE\EOS27ONA\twitter-icon[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540" y="2748677"/>
                <a:ext cx="412764" cy="41276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3" descr="C:\Users\Sofie Andreou\AppData\Local\Microsoft\Windows\INetCache\IE\5MHS4XQP\Facebook-Icon-2-1021x1024[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39937" y="2348638"/>
                <a:ext cx="440602" cy="44189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5" descr="C:\Users\Sofie Andreou\AppData\Local\Microsoft\Windows\INetCache\IE\D7EGI4H5\1024px-Pinterest_Shiny_Icon.svg[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1011" y="2660859"/>
                <a:ext cx="402891" cy="40289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9637" y="3063749"/>
                <a:ext cx="377929" cy="377928"/>
              </a:xfrm>
              <a:prstGeom prst="rect">
                <a:avLst/>
              </a:prstGeom>
            </p:spPr>
          </p:pic>
          <p:pic>
            <p:nvPicPr>
              <p:cNvPr id="106" name="Picture 14" descr="C:\Users\Sofie Andreou\AppData\Local\Microsoft\Windows\INetCache\IE\5MHS4XQP\Google_icon[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0074" y="2771768"/>
                <a:ext cx="366580" cy="3665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6" descr="C:\Users\Sofie Andreou\AppData\Local\Microsoft\Windows\INetCache\IE\5MHS4XQP\snapchat-programwitch-300x3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3470" y="3077961"/>
                <a:ext cx="188966" cy="18896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9" name="Picture 88" descr="A close up of a logo&#10;&#10;Description automatically generated">
            <a:extLst>
              <a:ext uri="{FF2B5EF4-FFF2-40B4-BE49-F238E27FC236}">
                <a16:creationId xmlns:a16="http://schemas.microsoft.com/office/drawing/2014/main" id="{AB3804DE-A207-42E4-9124-DF3B9098385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90" name="TextBox 89">
            <a:extLst>
              <a:ext uri="{FF2B5EF4-FFF2-40B4-BE49-F238E27FC236}">
                <a16:creationId xmlns:a16="http://schemas.microsoft.com/office/drawing/2014/main" id="{70732A5D-5AD8-4AA4-8582-A80D21C34FC8}"/>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532904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32508" y="836712"/>
            <a:ext cx="4405877" cy="5611490"/>
          </a:xfrm>
        </p:spPr>
        <p:txBody>
          <a:bodyPr anchor="ctr">
            <a:normAutofit fontScale="92500" lnSpcReduction="10000"/>
          </a:bodyPr>
          <a:lstStyle/>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FAQs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Knowledge Leadership</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Meet the Team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Products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Promotions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endParaRPr lang="en-US" sz="2400" b="1" dirty="0">
              <a:solidFill>
                <a:schemeClr val="bg1"/>
              </a:solidFill>
              <a:effectLst/>
              <a:highlight>
                <a:srgbClr val="C0C0C0"/>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Contests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Brand Recognition</a:t>
            </a: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What’s Happening </a:t>
            </a:r>
            <a:endParaRPr lang="en-US" sz="2400" b="1" dirty="0">
              <a:solidFill>
                <a:schemeClr val="bg1"/>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Community Involvement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Team Sponsorship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Conference Attendance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Networking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Debunking Myths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Thought Leadership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Client Case Studies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Testimonials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Who Are WE?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marR="0" indent="0">
              <a:spcBef>
                <a:spcPts val="0"/>
              </a:spcBef>
              <a:spcAft>
                <a:spcPts val="0"/>
              </a:spcAft>
              <a:buNone/>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 </a:t>
            </a:r>
            <a:endParaRPr lang="en-US" sz="2400" b="1" dirty="0">
              <a:solidFill>
                <a:schemeClr val="bg1"/>
              </a:solidFill>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dirty="0">
              <a:solidFill>
                <a:schemeClr val="bg1"/>
              </a:solidFill>
            </a:endParaRPr>
          </a:p>
        </p:txBody>
      </p:sp>
      <p:pic>
        <p:nvPicPr>
          <p:cNvPr id="5" name="Picture 4">
            <a:extLst>
              <a:ext uri="{FF2B5EF4-FFF2-40B4-BE49-F238E27FC236}">
                <a16:creationId xmlns:a16="http://schemas.microsoft.com/office/drawing/2014/main" id="{4C6412BF-2EA7-41D7-8F28-AFF1C6491CE4}"/>
              </a:ext>
            </a:extLst>
          </p:cNvPr>
          <p:cNvPicPr>
            <a:picLocks noChangeAspect="1"/>
          </p:cNvPicPr>
          <p:nvPr/>
        </p:nvPicPr>
        <p:blipFill rotWithShape="1">
          <a:blip r:embed="rId2"/>
          <a:srcRect l="45132" t="26059" r="24013" b="9304"/>
          <a:stretch/>
        </p:blipFill>
        <p:spPr>
          <a:xfrm>
            <a:off x="3604957" y="35529"/>
            <a:ext cx="5240600" cy="6861365"/>
          </a:xfrm>
          <a:prstGeom prst="rect">
            <a:avLst/>
          </a:prstGeom>
        </p:spPr>
      </p:pic>
      <p:sp>
        <p:nvSpPr>
          <p:cNvPr id="13" name="Title 1">
            <a:extLst>
              <a:ext uri="{FF2B5EF4-FFF2-40B4-BE49-F238E27FC236}">
                <a16:creationId xmlns:a16="http://schemas.microsoft.com/office/drawing/2014/main" id="{2776E2CD-3DAA-4FBF-84E6-C5D313C02273}"/>
              </a:ext>
            </a:extLst>
          </p:cNvPr>
          <p:cNvSpPr txBox="1">
            <a:spLocks/>
          </p:cNvSpPr>
          <p:nvPr/>
        </p:nvSpPr>
        <p:spPr>
          <a:xfrm>
            <a:off x="452811" y="1556792"/>
            <a:ext cx="3107609" cy="297815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CA" sz="3600" b="1" dirty="0"/>
              <a:t>Now let's …</a:t>
            </a:r>
            <a:br>
              <a:rPr lang="en-CA" sz="3600" b="1" dirty="0"/>
            </a:br>
            <a:r>
              <a:rPr lang="en-CA" sz="3600" b="1" dirty="0"/>
              <a:t>- Educate</a:t>
            </a:r>
            <a:br>
              <a:rPr lang="en-CA" sz="3600" b="1" dirty="0"/>
            </a:br>
            <a:r>
              <a:rPr lang="en-CA" sz="3600" b="1" dirty="0"/>
              <a:t>- Entertain</a:t>
            </a:r>
            <a:br>
              <a:rPr lang="en-CA" sz="3600" b="1" dirty="0"/>
            </a:br>
            <a:r>
              <a:rPr lang="en-CA" sz="3600" b="1" dirty="0"/>
              <a:t>- Inspire</a:t>
            </a:r>
            <a:br>
              <a:rPr lang="en-CA" sz="3600" b="1" dirty="0"/>
            </a:br>
            <a:r>
              <a:rPr lang="en-CA" sz="3600" b="1" dirty="0"/>
              <a:t>- Sell</a:t>
            </a:r>
            <a:br>
              <a:rPr lang="en-CA" sz="2800" b="1" dirty="0"/>
            </a:br>
            <a:r>
              <a:rPr lang="en-CA" sz="2800" b="1" i="1" dirty="0"/>
              <a:t>(Shows Employees!)</a:t>
            </a:r>
            <a:endParaRPr lang="en-US" sz="1800" i="1" dirty="0"/>
          </a:p>
        </p:txBody>
      </p:sp>
      <p:pic>
        <p:nvPicPr>
          <p:cNvPr id="14" name="Picture 13" descr="A close up of a logo&#10;&#10;Description automatically generated">
            <a:extLst>
              <a:ext uri="{FF2B5EF4-FFF2-40B4-BE49-F238E27FC236}">
                <a16:creationId xmlns:a16="http://schemas.microsoft.com/office/drawing/2014/main" id="{40A80024-B427-4A96-B685-97A9F14D28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5" name="TextBox 14">
            <a:extLst>
              <a:ext uri="{FF2B5EF4-FFF2-40B4-BE49-F238E27FC236}">
                <a16:creationId xmlns:a16="http://schemas.microsoft.com/office/drawing/2014/main" id="{AB30A00D-E09B-4148-9106-C848B77B309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927640807"/>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38516" y="1816094"/>
            <a:ext cx="2835392" cy="2713211"/>
          </a:xfrm>
        </p:spPr>
        <p:txBody>
          <a:bodyPr anchor="b">
            <a:normAutofit fontScale="90000"/>
          </a:bodyPr>
          <a:lstStyle/>
          <a:p>
            <a:pPr algn="l">
              <a:lnSpc>
                <a:spcPct val="90000"/>
              </a:lnSpc>
            </a:pPr>
            <a:br>
              <a:rPr lang="en-CA" sz="3400" b="1" i="1" dirty="0"/>
            </a:br>
            <a:br>
              <a:rPr lang="en-CA" sz="3400" b="1" i="1" dirty="0"/>
            </a:br>
            <a:br>
              <a:rPr lang="en-CA" sz="4800" b="1" i="1" dirty="0"/>
            </a:br>
            <a:r>
              <a:rPr lang="en-CA" sz="3600" b="1" dirty="0"/>
              <a:t>Now let's …</a:t>
            </a:r>
            <a:br>
              <a:rPr lang="en-CA" b="1" dirty="0"/>
            </a:br>
            <a:r>
              <a:rPr lang="en-CA" b="1" dirty="0"/>
              <a:t>- Educate</a:t>
            </a:r>
            <a:br>
              <a:rPr lang="en-CA" b="1" dirty="0"/>
            </a:br>
            <a:r>
              <a:rPr lang="en-CA" b="1" dirty="0"/>
              <a:t>-Entertain</a:t>
            </a:r>
            <a:br>
              <a:rPr lang="en-CA" b="1" dirty="0"/>
            </a:br>
            <a:r>
              <a:rPr lang="en-CA" b="1" dirty="0"/>
              <a:t>- Inspire</a:t>
            </a:r>
            <a:br>
              <a:rPr lang="en-CA" b="1" dirty="0"/>
            </a:br>
            <a:r>
              <a:rPr lang="en-CA" b="1" dirty="0"/>
              <a:t>- Sell</a:t>
            </a:r>
            <a:br>
              <a:rPr lang="en-CA" b="1" dirty="0"/>
            </a:br>
            <a:r>
              <a:rPr lang="en-CA" b="1" i="1" dirty="0"/>
              <a:t>(Behind the scenes)</a:t>
            </a:r>
            <a:endParaRPr lang="en-US" sz="3400" i="1"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32508" y="836712"/>
            <a:ext cx="4405877" cy="5611490"/>
          </a:xfrm>
        </p:spPr>
        <p:txBody>
          <a:bodyPr anchor="ctr">
            <a:normAutofit fontScale="92500" lnSpcReduction="10000"/>
          </a:bodyPr>
          <a:lstStyle/>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FAQs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Knowledge Leadership</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Meet the Team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Products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Promotions - </a:t>
            </a:r>
            <a:r>
              <a:rPr lang="en-CA" sz="2400" b="0" dirty="0">
                <a:solidFill>
                  <a:schemeClr val="bg1"/>
                </a:solidFill>
                <a:effectLst/>
                <a:highlight>
                  <a:srgbClr val="C0C0C0"/>
                </a:highlight>
                <a:latin typeface="Times New Roman" panose="02020603050405020304" pitchFamily="18" charset="0"/>
                <a:ea typeface="MS Mincho" panose="02020609040205080304" pitchFamily="49" charset="-128"/>
              </a:rPr>
              <a:t>Sales</a:t>
            </a:r>
            <a:endParaRPr lang="en-US" sz="2400" b="1" dirty="0">
              <a:solidFill>
                <a:schemeClr val="bg1"/>
              </a:solidFill>
              <a:effectLst/>
              <a:highlight>
                <a:srgbClr val="C0C0C0"/>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Contests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Brand Recognition</a:t>
            </a: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What’s Happening </a:t>
            </a:r>
            <a:endParaRPr lang="en-US" sz="2400" b="1" dirty="0">
              <a:solidFill>
                <a:schemeClr val="bg1"/>
              </a:solidFill>
              <a:effectLs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Community Involvement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Team Sponsorship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Trust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Conference Attendance – </a:t>
            </a:r>
            <a:r>
              <a:rPr lang="en-CA" sz="2400" b="0" dirty="0">
                <a:solidFill>
                  <a:schemeClr val="bg1"/>
                </a:solidFill>
                <a:effectLst/>
                <a:highlight>
                  <a:srgbClr val="00FFFF"/>
                </a:highlight>
                <a:latin typeface="Times New Roman" panose="02020603050405020304" pitchFamily="18" charset="0"/>
                <a:ea typeface="MS Mincho" panose="02020609040205080304" pitchFamily="49" charset="-128"/>
              </a:rPr>
              <a:t>Networking &amp; Brand Recognition</a:t>
            </a:r>
            <a:endParaRPr lang="en-US" sz="2400" b="1" dirty="0">
              <a:solidFill>
                <a:schemeClr val="bg1"/>
              </a:solidFill>
              <a:effectLst/>
              <a:highlight>
                <a:srgbClr val="00FFFF"/>
              </a:highlight>
              <a:latin typeface="Times New Roman" panose="02020603050405020304" pitchFamily="18" charset="0"/>
              <a:ea typeface="MS Mincho" panose="02020609040205080304" pitchFamily="49" charset="-128"/>
            </a:endParaRPr>
          </a:p>
          <a:p>
            <a:pPr marL="0" marR="0">
              <a:spcBef>
                <a:spcPts val="0"/>
              </a:spcBef>
              <a:spcAft>
                <a:spcPts val="0"/>
              </a:spcAft>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Debunking Myths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Thought Leadership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Client Case Studies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Testimonials – </a:t>
            </a:r>
            <a:r>
              <a:rPr lang="en-CA" sz="2400" b="0" dirty="0">
                <a:solidFill>
                  <a:schemeClr val="bg1"/>
                </a:solidFill>
                <a:effectLst/>
                <a:highlight>
                  <a:srgbClr val="00FF00"/>
                </a:highlight>
                <a:latin typeface="Times New Roman" panose="02020603050405020304" pitchFamily="18" charset="0"/>
                <a:ea typeface="MS Mincho" panose="02020609040205080304" pitchFamily="49" charset="-128"/>
              </a:rPr>
              <a:t>Trust &amp; KL &amp; Sales</a:t>
            </a:r>
            <a:endParaRPr lang="en-US" sz="2400" b="1" dirty="0">
              <a:solidFill>
                <a:schemeClr val="bg1"/>
              </a:solidFill>
              <a:effectLst/>
              <a:highlight>
                <a:srgbClr val="00FF00"/>
              </a:highlight>
              <a:latin typeface="Times New Roman" panose="02020603050405020304" pitchFamily="18" charset="0"/>
              <a:ea typeface="MS Mincho" panose="02020609040205080304" pitchFamily="49" charset="-128"/>
            </a:endParaRPr>
          </a:p>
          <a:p>
            <a:pPr marL="0">
              <a:spcBef>
                <a:spcPts val="0"/>
              </a:spcBef>
              <a:buFont typeface="Wingdings" panose="05000000000000000000" pitchFamily="2" charset="2"/>
              <a:buChar char="q"/>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Who Are WE? – </a:t>
            </a:r>
            <a:r>
              <a:rPr lang="en-CA" sz="2400" b="0" dirty="0">
                <a:solidFill>
                  <a:schemeClr val="bg1"/>
                </a:solidFill>
                <a:effectLst/>
                <a:highlight>
                  <a:srgbClr val="FFFF00"/>
                </a:highlight>
                <a:latin typeface="Times New Roman" panose="02020603050405020304" pitchFamily="18" charset="0"/>
                <a:ea typeface="MS Mincho" panose="02020609040205080304" pitchFamily="49" charset="-128"/>
              </a:rPr>
              <a:t>Trust &amp; KL</a:t>
            </a:r>
            <a:endParaRPr lang="en-US" sz="2400" b="1" dirty="0">
              <a:solidFill>
                <a:schemeClr val="bg1"/>
              </a:solidFill>
              <a:effectLst/>
              <a:highlight>
                <a:srgbClr val="FFFF00"/>
              </a:highlight>
              <a:latin typeface="Times New Roman" panose="02020603050405020304" pitchFamily="18" charset="0"/>
              <a:ea typeface="MS Mincho" panose="02020609040205080304" pitchFamily="49" charset="-128"/>
            </a:endParaRPr>
          </a:p>
          <a:p>
            <a:pPr marL="0" marR="0" indent="0">
              <a:spcBef>
                <a:spcPts val="0"/>
              </a:spcBef>
              <a:spcAft>
                <a:spcPts val="0"/>
              </a:spcAft>
              <a:buNone/>
              <a:tabLst>
                <a:tab pos="0" algn="l"/>
              </a:tabLst>
            </a:pPr>
            <a:r>
              <a:rPr lang="en-CA" sz="2400" b="0" dirty="0">
                <a:solidFill>
                  <a:schemeClr val="bg1"/>
                </a:solidFill>
                <a:effectLst/>
                <a:latin typeface="Times New Roman" panose="02020603050405020304" pitchFamily="18" charset="0"/>
                <a:ea typeface="MS Mincho" panose="02020609040205080304" pitchFamily="49" charset="-128"/>
              </a:rPr>
              <a:t> </a:t>
            </a:r>
            <a:endParaRPr lang="en-US" sz="2400" b="1" dirty="0">
              <a:solidFill>
                <a:schemeClr val="bg1"/>
              </a:solidFill>
              <a:effectLst/>
              <a:latin typeface="Times New Roman" panose="02020603050405020304" pitchFamily="18" charset="0"/>
              <a:ea typeface="MS Mincho" panose="02020609040205080304" pitchFamily="49" charset="-128"/>
            </a:endParaRPr>
          </a:p>
          <a:p>
            <a:pPr>
              <a:lnSpc>
                <a:spcPct val="90000"/>
              </a:lnSpc>
              <a:buFont typeface="Wingdings" panose="05000000000000000000" pitchFamily="2" charset="2"/>
              <a:buChar char="q"/>
            </a:pPr>
            <a:endParaRPr lang="en-US" sz="1500" dirty="0">
              <a:solidFill>
                <a:schemeClr val="bg1"/>
              </a:solidFill>
            </a:endParaRPr>
          </a:p>
        </p:txBody>
      </p:sp>
      <p:pic>
        <p:nvPicPr>
          <p:cNvPr id="8" name="Picture 7">
            <a:extLst>
              <a:ext uri="{FF2B5EF4-FFF2-40B4-BE49-F238E27FC236}">
                <a16:creationId xmlns:a16="http://schemas.microsoft.com/office/drawing/2014/main" id="{2FF5A00E-A77B-4761-97FA-F80BB64162F8}"/>
              </a:ext>
            </a:extLst>
          </p:cNvPr>
          <p:cNvPicPr>
            <a:picLocks noChangeAspect="1"/>
          </p:cNvPicPr>
          <p:nvPr/>
        </p:nvPicPr>
        <p:blipFill rotWithShape="1">
          <a:blip r:embed="rId2"/>
          <a:srcRect l="45132" t="23943" r="24013" b="9682"/>
          <a:stretch/>
        </p:blipFill>
        <p:spPr>
          <a:xfrm>
            <a:off x="3652334" y="-91653"/>
            <a:ext cx="5186051" cy="6972643"/>
          </a:xfrm>
          <a:prstGeom prst="rect">
            <a:avLst/>
          </a:prstGeom>
        </p:spPr>
      </p:pic>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037020097"/>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38516" y="1816094"/>
            <a:ext cx="2835392" cy="2713211"/>
          </a:xfrm>
        </p:spPr>
        <p:txBody>
          <a:bodyPr anchor="b">
            <a:normAutofit fontScale="90000"/>
          </a:bodyPr>
          <a:lstStyle/>
          <a:p>
            <a:pPr algn="l">
              <a:lnSpc>
                <a:spcPct val="90000"/>
              </a:lnSpc>
            </a:pPr>
            <a:br>
              <a:rPr lang="en-CA" sz="3400" b="1" i="1" dirty="0"/>
            </a:br>
            <a:br>
              <a:rPr lang="en-CA" sz="3400" b="1" i="1" dirty="0"/>
            </a:br>
            <a:br>
              <a:rPr lang="en-CA" sz="4800" b="1" i="1" dirty="0"/>
            </a:br>
            <a:r>
              <a:rPr lang="en-CA" sz="3600" b="1" dirty="0"/>
              <a:t>Now let's …</a:t>
            </a:r>
            <a:br>
              <a:rPr lang="en-CA" b="1" dirty="0"/>
            </a:br>
            <a:r>
              <a:rPr lang="en-CA" b="1" dirty="0"/>
              <a:t>- Educate</a:t>
            </a:r>
            <a:br>
              <a:rPr lang="en-CA" b="1" dirty="0"/>
            </a:br>
            <a:r>
              <a:rPr lang="en-CA" b="1" dirty="0"/>
              <a:t>-Entertain</a:t>
            </a:r>
            <a:br>
              <a:rPr lang="en-CA" b="1" dirty="0"/>
            </a:br>
            <a:r>
              <a:rPr lang="en-CA" b="1" dirty="0"/>
              <a:t>- Inspire</a:t>
            </a:r>
            <a:br>
              <a:rPr lang="en-CA" b="1" dirty="0"/>
            </a:br>
            <a:r>
              <a:rPr lang="en-CA" b="1" dirty="0"/>
              <a:t>- Sell</a:t>
            </a:r>
            <a:br>
              <a:rPr lang="en-CA" b="1" dirty="0"/>
            </a:br>
            <a:r>
              <a:rPr lang="en-CA" b="1" i="1" dirty="0"/>
              <a:t>(Client Successes)</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5" name="Picture 4">
            <a:extLst>
              <a:ext uri="{FF2B5EF4-FFF2-40B4-BE49-F238E27FC236}">
                <a16:creationId xmlns:a16="http://schemas.microsoft.com/office/drawing/2014/main" id="{75112C1F-131F-476B-A63F-919872A1FDC4}"/>
              </a:ext>
            </a:extLst>
          </p:cNvPr>
          <p:cNvPicPr>
            <a:picLocks noChangeAspect="1"/>
          </p:cNvPicPr>
          <p:nvPr/>
        </p:nvPicPr>
        <p:blipFill rotWithShape="1">
          <a:blip r:embed="rId3"/>
          <a:srcRect l="22438" t="8420" r="33463" b="13460"/>
          <a:stretch/>
        </p:blipFill>
        <p:spPr>
          <a:xfrm>
            <a:off x="3568632" y="488012"/>
            <a:ext cx="5203159" cy="5760640"/>
          </a:xfrm>
          <a:prstGeom prst="rect">
            <a:avLst/>
          </a:prstGeom>
        </p:spPr>
      </p:pic>
    </p:spTree>
    <p:extLst>
      <p:ext uri="{BB962C8B-B14F-4D97-AF65-F5344CB8AC3E}">
        <p14:creationId xmlns:p14="http://schemas.microsoft.com/office/powerpoint/2010/main" val="104942035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38516" y="1816094"/>
            <a:ext cx="2835392" cy="2713211"/>
          </a:xfrm>
        </p:spPr>
        <p:txBody>
          <a:bodyPr anchor="b">
            <a:normAutofit fontScale="90000"/>
          </a:bodyPr>
          <a:lstStyle/>
          <a:p>
            <a:pPr algn="l">
              <a:lnSpc>
                <a:spcPct val="90000"/>
              </a:lnSpc>
            </a:pPr>
            <a:br>
              <a:rPr lang="en-CA" sz="3400" b="1" i="1" dirty="0"/>
            </a:br>
            <a:br>
              <a:rPr lang="en-CA" sz="3400" b="1" i="1" dirty="0"/>
            </a:br>
            <a:br>
              <a:rPr lang="en-CA" sz="4800" b="1" i="1" dirty="0"/>
            </a:br>
            <a:r>
              <a:rPr lang="en-CA" sz="3600" b="1" dirty="0"/>
              <a:t>Now let's …</a:t>
            </a:r>
            <a:br>
              <a:rPr lang="en-CA" b="1" dirty="0"/>
            </a:br>
            <a:r>
              <a:rPr lang="en-CA" b="1" dirty="0"/>
              <a:t>- Educate</a:t>
            </a:r>
            <a:br>
              <a:rPr lang="en-CA" b="1" dirty="0"/>
            </a:br>
            <a:r>
              <a:rPr lang="en-CA" b="1" dirty="0"/>
              <a:t>-Entertain</a:t>
            </a:r>
            <a:br>
              <a:rPr lang="en-CA" b="1" dirty="0"/>
            </a:br>
            <a:r>
              <a:rPr lang="en-CA" b="1" dirty="0"/>
              <a:t>- Inspire</a:t>
            </a:r>
            <a:br>
              <a:rPr lang="en-CA" b="1" dirty="0"/>
            </a:br>
            <a:r>
              <a:rPr lang="en-CA" b="1" dirty="0"/>
              <a:t>- Sell</a:t>
            </a:r>
            <a:br>
              <a:rPr lang="en-CA" b="1" dirty="0"/>
            </a:br>
            <a:r>
              <a:rPr lang="en-CA" b="1" i="1" dirty="0"/>
              <a:t>(Tell Your</a:t>
            </a:r>
            <a:br>
              <a:rPr lang="en-CA" b="1" i="1" dirty="0"/>
            </a:br>
            <a:r>
              <a:rPr lang="en-CA" b="1" i="1" dirty="0"/>
              <a:t>Story)</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4" name="Picture 3">
            <a:extLst>
              <a:ext uri="{FF2B5EF4-FFF2-40B4-BE49-F238E27FC236}">
                <a16:creationId xmlns:a16="http://schemas.microsoft.com/office/drawing/2014/main" id="{064A8829-9A26-439F-AB3B-6AC4E54DB872}"/>
              </a:ext>
            </a:extLst>
          </p:cNvPr>
          <p:cNvPicPr>
            <a:picLocks noChangeAspect="1"/>
          </p:cNvPicPr>
          <p:nvPr/>
        </p:nvPicPr>
        <p:blipFill rotWithShape="1">
          <a:blip r:embed="rId3"/>
          <a:srcRect l="36613" t="14721" r="39763" b="24714"/>
          <a:stretch/>
        </p:blipFill>
        <p:spPr>
          <a:xfrm>
            <a:off x="3488370" y="-309874"/>
            <a:ext cx="4181361" cy="6699777"/>
          </a:xfrm>
          <a:prstGeom prst="rect">
            <a:avLst/>
          </a:prstGeom>
        </p:spPr>
      </p:pic>
      <p:pic>
        <p:nvPicPr>
          <p:cNvPr id="8" name="Picture 7">
            <a:extLst>
              <a:ext uri="{FF2B5EF4-FFF2-40B4-BE49-F238E27FC236}">
                <a16:creationId xmlns:a16="http://schemas.microsoft.com/office/drawing/2014/main" id="{5ADD352E-D7BD-4E00-8F28-AD469263DD26}"/>
              </a:ext>
            </a:extLst>
          </p:cNvPr>
          <p:cNvPicPr>
            <a:picLocks noChangeAspect="1"/>
          </p:cNvPicPr>
          <p:nvPr/>
        </p:nvPicPr>
        <p:blipFill rotWithShape="1">
          <a:blip r:embed="rId3"/>
          <a:srcRect l="36613" t="78748" r="39763" b="12201"/>
          <a:stretch/>
        </p:blipFill>
        <p:spPr>
          <a:xfrm>
            <a:off x="3488371" y="5934712"/>
            <a:ext cx="4181362" cy="1001170"/>
          </a:xfrm>
          <a:prstGeom prst="rect">
            <a:avLst/>
          </a:prstGeom>
        </p:spPr>
      </p:pic>
    </p:spTree>
    <p:extLst>
      <p:ext uri="{BB962C8B-B14F-4D97-AF65-F5344CB8AC3E}">
        <p14:creationId xmlns:p14="http://schemas.microsoft.com/office/powerpoint/2010/main" val="27096606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38516" y="1816094"/>
            <a:ext cx="2835392" cy="2713211"/>
          </a:xfrm>
        </p:spPr>
        <p:txBody>
          <a:bodyPr anchor="b">
            <a:normAutofit fontScale="90000"/>
          </a:bodyPr>
          <a:lstStyle/>
          <a:p>
            <a:pPr algn="l">
              <a:lnSpc>
                <a:spcPct val="90000"/>
              </a:lnSpc>
            </a:pPr>
            <a:br>
              <a:rPr lang="en-CA" sz="3400" b="1" i="1" dirty="0"/>
            </a:br>
            <a:br>
              <a:rPr lang="en-CA" sz="3400" b="1" i="1" dirty="0"/>
            </a:br>
            <a:br>
              <a:rPr lang="en-CA" sz="4800" b="1" i="1" dirty="0"/>
            </a:br>
            <a:r>
              <a:rPr lang="en-CA" sz="3600" b="1" dirty="0"/>
              <a:t>Now let's …</a:t>
            </a:r>
            <a:br>
              <a:rPr lang="en-CA" b="1" dirty="0"/>
            </a:br>
            <a:r>
              <a:rPr lang="en-CA" b="1" dirty="0"/>
              <a:t>- Educate</a:t>
            </a:r>
            <a:br>
              <a:rPr lang="en-CA" b="1" dirty="0"/>
            </a:br>
            <a:r>
              <a:rPr lang="en-CA" b="1" dirty="0"/>
              <a:t>-Entertain</a:t>
            </a:r>
            <a:br>
              <a:rPr lang="en-CA" b="1" dirty="0"/>
            </a:br>
            <a:r>
              <a:rPr lang="en-CA" b="1" dirty="0"/>
              <a:t>- Inspire</a:t>
            </a:r>
            <a:br>
              <a:rPr lang="en-CA" b="1" dirty="0"/>
            </a:br>
            <a:r>
              <a:rPr lang="en-CA" b="1" dirty="0"/>
              <a:t>- Sell</a:t>
            </a:r>
            <a:br>
              <a:rPr lang="en-CA" b="1" dirty="0"/>
            </a:br>
            <a:r>
              <a:rPr lang="en-CA" b="1" i="1" dirty="0"/>
              <a:t>(Tell Your</a:t>
            </a:r>
            <a:br>
              <a:rPr lang="en-CA" b="1" i="1" dirty="0"/>
            </a:br>
            <a:r>
              <a:rPr lang="en-CA" b="1" i="1" dirty="0"/>
              <a:t>Story)</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5" name="Picture 4">
            <a:extLst>
              <a:ext uri="{FF2B5EF4-FFF2-40B4-BE49-F238E27FC236}">
                <a16:creationId xmlns:a16="http://schemas.microsoft.com/office/drawing/2014/main" id="{B3FD982A-A4D6-4431-B856-A07124192F67}"/>
              </a:ext>
            </a:extLst>
          </p:cNvPr>
          <p:cNvPicPr>
            <a:picLocks noChangeAspect="1"/>
          </p:cNvPicPr>
          <p:nvPr/>
        </p:nvPicPr>
        <p:blipFill rotWithShape="1">
          <a:blip r:embed="rId3"/>
          <a:srcRect l="27481" t="8000" r="14563"/>
          <a:stretch/>
        </p:blipFill>
        <p:spPr>
          <a:xfrm>
            <a:off x="3189865" y="692696"/>
            <a:ext cx="5806364" cy="5184576"/>
          </a:xfrm>
          <a:prstGeom prst="rect">
            <a:avLst/>
          </a:prstGeom>
        </p:spPr>
      </p:pic>
    </p:spTree>
    <p:extLst>
      <p:ext uri="{BB962C8B-B14F-4D97-AF65-F5344CB8AC3E}">
        <p14:creationId xmlns:p14="http://schemas.microsoft.com/office/powerpoint/2010/main" val="485331440"/>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3DEABF02-2A11-405E-80EC-3FEC850C3872}"/>
              </a:ext>
            </a:extLst>
          </p:cNvPr>
          <p:cNvGrpSpPr/>
          <p:nvPr/>
        </p:nvGrpSpPr>
        <p:grpSpPr>
          <a:xfrm>
            <a:off x="2555776" y="1229722"/>
            <a:ext cx="5404492" cy="4833454"/>
            <a:chOff x="827068" y="969783"/>
            <a:chExt cx="2160756" cy="2385182"/>
          </a:xfrm>
          <a:solidFill>
            <a:schemeClr val="tx1"/>
          </a:solidFill>
        </p:grpSpPr>
        <p:sp>
          <p:nvSpPr>
            <p:cNvPr id="103" name="Rectangle 102">
              <a:extLst>
                <a:ext uri="{FF2B5EF4-FFF2-40B4-BE49-F238E27FC236}">
                  <a16:creationId xmlns:a16="http://schemas.microsoft.com/office/drawing/2014/main" id="{5A52EB5F-7318-4433-8084-24CAF0F01557}"/>
                </a:ext>
              </a:extLst>
            </p:cNvPr>
            <p:cNvSpPr/>
            <p:nvPr/>
          </p:nvSpPr>
          <p:spPr>
            <a:xfrm>
              <a:off x="827584" y="969783"/>
              <a:ext cx="2160240" cy="144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4" name="Straight Connector 103">
              <a:extLst>
                <a:ext uri="{FF2B5EF4-FFF2-40B4-BE49-F238E27FC236}">
                  <a16:creationId xmlns:a16="http://schemas.microsoft.com/office/drawing/2014/main" id="{D4E95E5E-E078-4EE6-ADC1-A89FAAC97FA4}"/>
                </a:ext>
              </a:extLst>
            </p:cNvPr>
            <p:cNvCxnSpPr/>
            <p:nvPr/>
          </p:nvCxnSpPr>
          <p:spPr>
            <a:xfrm>
              <a:off x="827584" y="2564904"/>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2F2136D-0C54-449F-B8ED-4A94EE79EF82}"/>
                </a:ext>
              </a:extLst>
            </p:cNvPr>
            <p:cNvCxnSpPr/>
            <p:nvPr/>
          </p:nvCxnSpPr>
          <p:spPr>
            <a:xfrm>
              <a:off x="827584" y="2717304"/>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B4D3239-0F76-44EB-8998-FA8AAEDFA6F9}"/>
                </a:ext>
              </a:extLst>
            </p:cNvPr>
            <p:cNvCxnSpPr/>
            <p:nvPr/>
          </p:nvCxnSpPr>
          <p:spPr>
            <a:xfrm>
              <a:off x="827584" y="2852936"/>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BEB363B-2930-4BCE-A7F3-9531313241A6}"/>
                </a:ext>
              </a:extLst>
            </p:cNvPr>
            <p:cNvCxnSpPr/>
            <p:nvPr/>
          </p:nvCxnSpPr>
          <p:spPr>
            <a:xfrm>
              <a:off x="827584" y="2996952"/>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BD59462-0EDA-4150-BC6C-046EC9AE17E8}"/>
                </a:ext>
              </a:extLst>
            </p:cNvPr>
            <p:cNvCxnSpPr/>
            <p:nvPr/>
          </p:nvCxnSpPr>
          <p:spPr>
            <a:xfrm>
              <a:off x="827068" y="3212976"/>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54E6470-EE43-41FD-AB39-0A4311170D95}"/>
                </a:ext>
              </a:extLst>
            </p:cNvPr>
            <p:cNvCxnSpPr/>
            <p:nvPr/>
          </p:nvCxnSpPr>
          <p:spPr>
            <a:xfrm>
              <a:off x="827584" y="3354965"/>
              <a:ext cx="216024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15A2292A-64A0-4AD1-BE58-80FF2D092FCF}"/>
              </a:ext>
            </a:extLst>
          </p:cNvPr>
          <p:cNvSpPr txBox="1"/>
          <p:nvPr/>
        </p:nvSpPr>
        <p:spPr>
          <a:xfrm>
            <a:off x="27783" y="176422"/>
            <a:ext cx="4337469" cy="584775"/>
          </a:xfrm>
          <a:prstGeom prst="rect">
            <a:avLst/>
          </a:prstGeom>
          <a:noFill/>
        </p:spPr>
        <p:txBody>
          <a:bodyPr wrap="none" rtlCol="0">
            <a:spAutoFit/>
          </a:bodyPr>
          <a:lstStyle/>
          <a:p>
            <a:r>
              <a:rPr lang="en-CA" sz="3200" b="1" dirty="0">
                <a:solidFill>
                  <a:schemeClr val="tx2"/>
                </a:solidFill>
              </a:rPr>
              <a:t>Elements of a Good Post</a:t>
            </a:r>
          </a:p>
        </p:txBody>
      </p:sp>
      <p:sp>
        <p:nvSpPr>
          <p:cNvPr id="113" name="TextBox 112">
            <a:extLst>
              <a:ext uri="{FF2B5EF4-FFF2-40B4-BE49-F238E27FC236}">
                <a16:creationId xmlns:a16="http://schemas.microsoft.com/office/drawing/2014/main" id="{AC58A585-2DD6-4A57-9586-F105C1E1C0A4}"/>
              </a:ext>
            </a:extLst>
          </p:cNvPr>
          <p:cNvSpPr txBox="1"/>
          <p:nvPr/>
        </p:nvSpPr>
        <p:spPr>
          <a:xfrm>
            <a:off x="148841" y="2183289"/>
            <a:ext cx="2997025" cy="646331"/>
          </a:xfrm>
          <a:prstGeom prst="rect">
            <a:avLst/>
          </a:prstGeom>
          <a:solidFill>
            <a:schemeClr val="tx1"/>
          </a:solidFill>
        </p:spPr>
        <p:txBody>
          <a:bodyPr wrap="square" rtlCol="0">
            <a:spAutoFit/>
          </a:bodyPr>
          <a:lstStyle/>
          <a:p>
            <a:r>
              <a:rPr lang="en-US" dirty="0">
                <a:solidFill>
                  <a:schemeClr val="bg2"/>
                </a:solidFill>
              </a:rPr>
              <a:t>Image or Video</a:t>
            </a:r>
          </a:p>
          <a:p>
            <a:r>
              <a:rPr lang="en-US" dirty="0">
                <a:solidFill>
                  <a:schemeClr val="bg2"/>
                </a:solidFill>
              </a:rPr>
              <a:t>that Inspires or Entertains</a:t>
            </a:r>
          </a:p>
        </p:txBody>
      </p:sp>
      <p:sp>
        <p:nvSpPr>
          <p:cNvPr id="114" name="TextBox 113">
            <a:extLst>
              <a:ext uri="{FF2B5EF4-FFF2-40B4-BE49-F238E27FC236}">
                <a16:creationId xmlns:a16="http://schemas.microsoft.com/office/drawing/2014/main" id="{63C7E6FB-63CD-469E-BCAC-84AC36CCEFB4}"/>
              </a:ext>
            </a:extLst>
          </p:cNvPr>
          <p:cNvSpPr txBox="1"/>
          <p:nvPr/>
        </p:nvSpPr>
        <p:spPr>
          <a:xfrm>
            <a:off x="148841" y="4445674"/>
            <a:ext cx="2239422" cy="1200329"/>
          </a:xfrm>
          <a:prstGeom prst="rect">
            <a:avLst/>
          </a:prstGeom>
          <a:solidFill>
            <a:schemeClr val="tx1"/>
          </a:solidFill>
        </p:spPr>
        <p:txBody>
          <a:bodyPr wrap="square" rtlCol="0">
            <a:spAutoFit/>
          </a:bodyPr>
          <a:lstStyle/>
          <a:p>
            <a:r>
              <a:rPr lang="en-US" dirty="0">
                <a:solidFill>
                  <a:schemeClr val="bg2"/>
                </a:solidFill>
              </a:rPr>
              <a:t>Keywords?</a:t>
            </a:r>
          </a:p>
          <a:p>
            <a:r>
              <a:rPr lang="en-US" dirty="0">
                <a:solidFill>
                  <a:schemeClr val="bg2"/>
                </a:solidFill>
              </a:rPr>
              <a:t>Influencers to Tag?</a:t>
            </a:r>
          </a:p>
          <a:p>
            <a:r>
              <a:rPr lang="en-US" dirty="0">
                <a:solidFill>
                  <a:schemeClr val="bg2"/>
                </a:solidFill>
              </a:rPr>
              <a:t>Call to Action?</a:t>
            </a:r>
          </a:p>
        </p:txBody>
      </p:sp>
      <p:sp>
        <p:nvSpPr>
          <p:cNvPr id="115" name="TextBox 114">
            <a:extLst>
              <a:ext uri="{FF2B5EF4-FFF2-40B4-BE49-F238E27FC236}">
                <a16:creationId xmlns:a16="http://schemas.microsoft.com/office/drawing/2014/main" id="{44085BA0-BA7A-4FD3-B4FA-67F4119E31A7}"/>
              </a:ext>
            </a:extLst>
          </p:cNvPr>
          <p:cNvSpPr txBox="1"/>
          <p:nvPr/>
        </p:nvSpPr>
        <p:spPr>
          <a:xfrm>
            <a:off x="148841" y="801633"/>
            <a:ext cx="6583400" cy="646331"/>
          </a:xfrm>
          <a:prstGeom prst="rect">
            <a:avLst/>
          </a:prstGeom>
          <a:solidFill>
            <a:schemeClr val="tx1"/>
          </a:solidFill>
        </p:spPr>
        <p:txBody>
          <a:bodyPr wrap="square" rtlCol="0">
            <a:spAutoFit/>
          </a:bodyPr>
          <a:lstStyle/>
          <a:p>
            <a:r>
              <a:rPr lang="en-US" dirty="0">
                <a:solidFill>
                  <a:schemeClr val="bg2"/>
                </a:solidFill>
              </a:rPr>
              <a:t>Think of your Purposes this post is driven by?</a:t>
            </a:r>
          </a:p>
          <a:p>
            <a:r>
              <a:rPr lang="en-US" dirty="0">
                <a:solidFill>
                  <a:schemeClr val="bg2"/>
                </a:solidFill>
              </a:rPr>
              <a:t>How you’ll make it Inspiring, Educational, or Entertaining?</a:t>
            </a:r>
          </a:p>
        </p:txBody>
      </p:sp>
      <p:sp>
        <p:nvSpPr>
          <p:cNvPr id="116" name="TextBox 115">
            <a:extLst>
              <a:ext uri="{FF2B5EF4-FFF2-40B4-BE49-F238E27FC236}">
                <a16:creationId xmlns:a16="http://schemas.microsoft.com/office/drawing/2014/main" id="{7B641459-344B-4669-9017-D299260919A1}"/>
              </a:ext>
            </a:extLst>
          </p:cNvPr>
          <p:cNvSpPr txBox="1"/>
          <p:nvPr/>
        </p:nvSpPr>
        <p:spPr>
          <a:xfrm>
            <a:off x="148841" y="6381328"/>
            <a:ext cx="2118903" cy="369332"/>
          </a:xfrm>
          <a:prstGeom prst="rect">
            <a:avLst/>
          </a:prstGeom>
          <a:solidFill>
            <a:schemeClr val="tx1"/>
          </a:solidFill>
        </p:spPr>
        <p:txBody>
          <a:bodyPr wrap="square" rtlCol="0">
            <a:spAutoFit/>
          </a:bodyPr>
          <a:lstStyle/>
          <a:p>
            <a:r>
              <a:rPr lang="en-US" dirty="0">
                <a:solidFill>
                  <a:schemeClr val="bg2"/>
                </a:solidFill>
              </a:rPr>
              <a:t>Which Platforms?</a:t>
            </a:r>
          </a:p>
        </p:txBody>
      </p:sp>
      <p:cxnSp>
        <p:nvCxnSpPr>
          <p:cNvPr id="15" name="Straight Connector 14">
            <a:extLst>
              <a:ext uri="{FF2B5EF4-FFF2-40B4-BE49-F238E27FC236}">
                <a16:creationId xmlns:a16="http://schemas.microsoft.com/office/drawing/2014/main" id="{BDF3000E-9BB5-4112-ACE8-15A432931BAC}"/>
              </a:ext>
            </a:extLst>
          </p:cNvPr>
          <p:cNvCxnSpPr/>
          <p:nvPr/>
        </p:nvCxnSpPr>
        <p:spPr>
          <a:xfrm>
            <a:off x="2555776" y="6597352"/>
            <a:ext cx="5403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close up of a logo&#10;&#10;Description automatically generated">
            <a:extLst>
              <a:ext uri="{FF2B5EF4-FFF2-40B4-BE49-F238E27FC236}">
                <a16:creationId xmlns:a16="http://schemas.microsoft.com/office/drawing/2014/main" id="{65CAEC79-FA92-4F6C-84F8-253414F03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2621" y="5337680"/>
            <a:ext cx="2002341" cy="1001171"/>
          </a:xfrm>
          <a:prstGeom prst="rect">
            <a:avLst/>
          </a:prstGeom>
          <a:solidFill>
            <a:schemeClr val="tx1"/>
          </a:solidFill>
          <a:ln>
            <a:solidFill>
              <a:schemeClr val="tx1"/>
            </a:solidFill>
          </a:ln>
        </p:spPr>
      </p:pic>
      <p:sp>
        <p:nvSpPr>
          <p:cNvPr id="17" name="TextBox 16">
            <a:extLst>
              <a:ext uri="{FF2B5EF4-FFF2-40B4-BE49-F238E27FC236}">
                <a16:creationId xmlns:a16="http://schemas.microsoft.com/office/drawing/2014/main" id="{C90D8AA2-17AD-4F2D-BDE0-9324B06C2B9A}"/>
              </a:ext>
            </a:extLst>
          </p:cNvPr>
          <p:cNvSpPr txBox="1"/>
          <p:nvPr/>
        </p:nvSpPr>
        <p:spPr>
          <a:xfrm>
            <a:off x="6111693" y="6316279"/>
            <a:ext cx="2924198" cy="369332"/>
          </a:xfrm>
          <a:prstGeom prst="rect">
            <a:avLst/>
          </a:prstGeom>
          <a:solidFill>
            <a:schemeClr val="tx1"/>
          </a:solidFill>
          <a:ln>
            <a:solidFill>
              <a:schemeClr val="tx1"/>
            </a:solidFill>
          </a:ln>
        </p:spPr>
        <p:txBody>
          <a:bodyPr wrap="none" rtlCol="0">
            <a:spAutoFit/>
          </a:bodyPr>
          <a:lstStyle/>
          <a:p>
            <a:r>
              <a:rPr lang="en-US" dirty="0"/>
              <a:t>www.SofieAndreou.com</a:t>
            </a:r>
          </a:p>
        </p:txBody>
      </p:sp>
    </p:spTree>
    <p:extLst>
      <p:ext uri="{BB962C8B-B14F-4D97-AF65-F5344CB8AC3E}">
        <p14:creationId xmlns:p14="http://schemas.microsoft.com/office/powerpoint/2010/main" val="682151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23528" y="-565624"/>
            <a:ext cx="4264711" cy="2978150"/>
          </a:xfrm>
        </p:spPr>
        <p:txBody>
          <a:bodyPr anchor="b">
            <a:normAutofit/>
          </a:bodyPr>
          <a:lstStyle/>
          <a:p>
            <a:pPr algn="l">
              <a:lnSpc>
                <a:spcPct val="90000"/>
              </a:lnSpc>
            </a:pPr>
            <a:r>
              <a:rPr lang="en-CA" sz="4400" b="1" i="1" dirty="0"/>
              <a:t>Monthly Planning</a:t>
            </a:r>
            <a:endParaRPr lang="en-US" sz="4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3995936" y="623255"/>
            <a:ext cx="4603988" cy="5611490"/>
          </a:xfrm>
        </p:spPr>
        <p:txBody>
          <a:bodyPr anchor="ctr">
            <a:normAutofit/>
          </a:bodyPr>
          <a:lstStyle/>
          <a:p>
            <a:pPr>
              <a:buFont typeface="Wingdings" panose="05000000000000000000" pitchFamily="2" charset="2"/>
              <a:buChar char="q"/>
            </a:pPr>
            <a:r>
              <a:rPr lang="en-US" sz="2800" b="1" i="0" dirty="0">
                <a:effectLst/>
                <a:latin typeface="-apple-system"/>
              </a:rPr>
              <a:t>Monthly Planning </a:t>
            </a:r>
            <a:r>
              <a:rPr lang="en-US" sz="2800" b="1" dirty="0">
                <a:latin typeface="-apple-system"/>
              </a:rPr>
              <a:t>Day</a:t>
            </a:r>
            <a:r>
              <a:rPr lang="en-US" sz="2800" b="1" i="0" dirty="0">
                <a:effectLst/>
                <a:latin typeface="-apple-system"/>
              </a:rPr>
              <a:t>.</a:t>
            </a:r>
          </a:p>
          <a:p>
            <a:pPr lvl="1">
              <a:buFont typeface="Wingdings" panose="05000000000000000000" pitchFamily="2" charset="2"/>
              <a:buChar char="q"/>
            </a:pPr>
            <a:r>
              <a:rPr lang="en-US" sz="2000" b="1" dirty="0">
                <a:latin typeface="-apple-system"/>
              </a:rPr>
              <a:t> Choose which upcoming events and themes to “cover”</a:t>
            </a:r>
          </a:p>
          <a:p>
            <a:pPr lvl="1">
              <a:buFont typeface="Wingdings" panose="05000000000000000000" pitchFamily="2" charset="2"/>
              <a:buChar char="q"/>
            </a:pPr>
            <a:r>
              <a:rPr lang="en-US" sz="2000" b="1" i="0" dirty="0">
                <a:effectLst/>
                <a:latin typeface="-apple-system"/>
              </a:rPr>
              <a:t> Pick an ambassador to send or take the photos or videos required for each Event and Theme</a:t>
            </a:r>
          </a:p>
          <a:p>
            <a:pPr lvl="1">
              <a:buFont typeface="Wingdings" panose="05000000000000000000" pitchFamily="2" charset="2"/>
              <a:buChar char="q"/>
            </a:pPr>
            <a:r>
              <a:rPr lang="en-US" sz="2000" b="1" i="0" dirty="0">
                <a:effectLst/>
                <a:latin typeface="-apple-system"/>
              </a:rPr>
              <a:t> List the CTA, if applicable, for each event or theme.</a:t>
            </a:r>
          </a:p>
          <a:p>
            <a:pPr lvl="1">
              <a:buFont typeface="Wingdings" panose="05000000000000000000" pitchFamily="2" charset="2"/>
              <a:buChar char="q"/>
            </a:pPr>
            <a:r>
              <a:rPr lang="en-US" sz="2000" b="1" dirty="0">
                <a:latin typeface="-apple-system"/>
              </a:rPr>
              <a:t> List growth </a:t>
            </a:r>
            <a:r>
              <a:rPr lang="en-US" sz="2000" b="1" i="0" dirty="0">
                <a:effectLst/>
                <a:latin typeface="-apple-system"/>
              </a:rPr>
              <a:t>ambassador you might tag for each event or theme.</a:t>
            </a:r>
          </a:p>
          <a:p>
            <a:pPr lvl="1">
              <a:buFont typeface="Wingdings" panose="05000000000000000000" pitchFamily="2" charset="2"/>
              <a:buChar char="q"/>
            </a:pPr>
            <a:r>
              <a:rPr lang="en-US" sz="2000" b="1" dirty="0">
                <a:latin typeface="-apple-system"/>
              </a:rPr>
              <a:t> Identify your Social Media Budget</a:t>
            </a:r>
            <a:endParaRPr lang="en-US" sz="2000" b="1" i="0" dirty="0">
              <a:effectLst/>
              <a:latin typeface="-apple-system"/>
            </a:endParaRPr>
          </a:p>
          <a:p>
            <a:pPr marL="0" indent="0" algn="l">
              <a:buNone/>
            </a:pPr>
            <a:endParaRPr lang="en-US" sz="2400" b="0" i="0" dirty="0">
              <a:effectLst/>
              <a:latin typeface="-apple-system"/>
            </a:endParaRPr>
          </a:p>
        </p:txBody>
      </p:sp>
      <p:pic>
        <p:nvPicPr>
          <p:cNvPr id="8" name="Picture 2">
            <a:extLst>
              <a:ext uri="{FF2B5EF4-FFF2-40B4-BE49-F238E27FC236}">
                <a16:creationId xmlns:a16="http://schemas.microsoft.com/office/drawing/2014/main" id="{CE24FCF3-9EBD-45A5-8C1B-E7D4132554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03" b="5927"/>
          <a:stretch/>
        </p:blipFill>
        <p:spPr bwMode="auto">
          <a:xfrm>
            <a:off x="368385" y="2506588"/>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A close up of a logo&#10;&#10;Description automatically generated">
            <a:extLst>
              <a:ext uri="{FF2B5EF4-FFF2-40B4-BE49-F238E27FC236}">
                <a16:creationId xmlns:a16="http://schemas.microsoft.com/office/drawing/2014/main" id="{DC2EA3D4-50D5-46CB-AE9B-FB085CED7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0" name="TextBox 9">
            <a:extLst>
              <a:ext uri="{FF2B5EF4-FFF2-40B4-BE49-F238E27FC236}">
                <a16:creationId xmlns:a16="http://schemas.microsoft.com/office/drawing/2014/main" id="{1BB472B9-9364-45BF-9F45-845F69E6999B}"/>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780762141"/>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0" y="794008"/>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#TBT</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3469119"/>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4DFD23C7-D7B6-49DC-8257-156C6FDDED1D}"/>
              </a:ext>
            </a:extLst>
          </p:cNvPr>
          <p:cNvPicPr>
            <a:picLocks noChangeAspect="1"/>
          </p:cNvPicPr>
          <p:nvPr/>
        </p:nvPicPr>
        <p:blipFill rotWithShape="1">
          <a:blip r:embed="rId4"/>
          <a:srcRect l="24800" t="23540" r="35038" b="27320"/>
          <a:stretch/>
        </p:blipFill>
        <p:spPr>
          <a:xfrm>
            <a:off x="3162244" y="908720"/>
            <a:ext cx="5884657" cy="4500032"/>
          </a:xfrm>
          <a:prstGeom prst="rect">
            <a:avLst/>
          </a:prstGeom>
        </p:spPr>
      </p:pic>
    </p:spTree>
    <p:extLst>
      <p:ext uri="{BB962C8B-B14F-4D97-AF65-F5344CB8AC3E}">
        <p14:creationId xmlns:p14="http://schemas.microsoft.com/office/powerpoint/2010/main" val="2663544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350580" y="-1591394"/>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#Wisdomwednesday or TBT</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85468" y="610340"/>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4306B7C7-ED8E-4053-913D-29FA858307CA}"/>
              </a:ext>
            </a:extLst>
          </p:cNvPr>
          <p:cNvPicPr>
            <a:picLocks noChangeAspect="1"/>
          </p:cNvPicPr>
          <p:nvPr/>
        </p:nvPicPr>
        <p:blipFill rotWithShape="1">
          <a:blip r:embed="rId4"/>
          <a:srcRect l="29154" t="19760" r="33998" b="5900"/>
          <a:stretch/>
        </p:blipFill>
        <p:spPr>
          <a:xfrm>
            <a:off x="3569656" y="0"/>
            <a:ext cx="5212715" cy="6572727"/>
          </a:xfrm>
          <a:prstGeom prst="rect">
            <a:avLst/>
          </a:prstGeom>
        </p:spPr>
      </p:pic>
      <p:sp>
        <p:nvSpPr>
          <p:cNvPr id="10" name="TextBox 9">
            <a:extLst>
              <a:ext uri="{FF2B5EF4-FFF2-40B4-BE49-F238E27FC236}">
                <a16:creationId xmlns:a16="http://schemas.microsoft.com/office/drawing/2014/main" id="{184DF4B5-355B-4BE3-A1D5-566FCB64C741}"/>
              </a:ext>
            </a:extLst>
          </p:cNvPr>
          <p:cNvSpPr txBox="1"/>
          <p:nvPr/>
        </p:nvSpPr>
        <p:spPr>
          <a:xfrm>
            <a:off x="387658" y="2419467"/>
            <a:ext cx="4572000" cy="1508105"/>
          </a:xfrm>
          <a:prstGeom prst="rect">
            <a:avLst/>
          </a:prstGeom>
          <a:noFill/>
        </p:spPr>
        <p:txBody>
          <a:bodyPr wrap="square">
            <a:spAutoFit/>
          </a:bodyPr>
          <a:lstStyle/>
          <a:p>
            <a:br>
              <a:rPr lang="en-CA" sz="2800" b="1" i="1" dirty="0"/>
            </a:br>
            <a:r>
              <a:rPr lang="en-CA" sz="3200" b="1" dirty="0"/>
              <a:t>Planning</a:t>
            </a:r>
            <a:br>
              <a:rPr lang="en-CA" sz="3200" b="1" dirty="0"/>
            </a:br>
            <a:r>
              <a:rPr lang="en-CA" sz="3200" b="1" dirty="0"/>
              <a:t>Ask For Input!!</a:t>
            </a:r>
            <a:endParaRPr lang="en-US" dirty="0"/>
          </a:p>
        </p:txBody>
      </p:sp>
    </p:spTree>
    <p:extLst>
      <p:ext uri="{BB962C8B-B14F-4D97-AF65-F5344CB8AC3E}">
        <p14:creationId xmlns:p14="http://schemas.microsoft.com/office/powerpoint/2010/main" val="2572391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350580" y="-1591394"/>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#Wisdomwednesday or TBT</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85468" y="610340"/>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184DF4B5-355B-4BE3-A1D5-566FCB64C741}"/>
              </a:ext>
            </a:extLst>
          </p:cNvPr>
          <p:cNvSpPr txBox="1"/>
          <p:nvPr/>
        </p:nvSpPr>
        <p:spPr>
          <a:xfrm>
            <a:off x="387658" y="2419467"/>
            <a:ext cx="4572000" cy="1384995"/>
          </a:xfrm>
          <a:prstGeom prst="rect">
            <a:avLst/>
          </a:prstGeom>
          <a:noFill/>
        </p:spPr>
        <p:txBody>
          <a:bodyPr wrap="square">
            <a:spAutoFit/>
          </a:bodyPr>
          <a:lstStyle/>
          <a:p>
            <a:br>
              <a:rPr lang="en-CA" sz="2800" b="1" i="1" dirty="0"/>
            </a:br>
            <a:r>
              <a:rPr lang="en-CA" sz="2800" b="1" dirty="0"/>
              <a:t>Planning</a:t>
            </a:r>
            <a:br>
              <a:rPr lang="en-CA" sz="2800" b="1" dirty="0"/>
            </a:br>
            <a:r>
              <a:rPr lang="en-CA" sz="2800" b="1" dirty="0"/>
              <a:t>Timely &amp; Funny</a:t>
            </a:r>
            <a:endParaRPr lang="en-US" dirty="0"/>
          </a:p>
        </p:txBody>
      </p:sp>
      <p:grpSp>
        <p:nvGrpSpPr>
          <p:cNvPr id="7" name="Group 6">
            <a:extLst>
              <a:ext uri="{FF2B5EF4-FFF2-40B4-BE49-F238E27FC236}">
                <a16:creationId xmlns:a16="http://schemas.microsoft.com/office/drawing/2014/main" id="{A0315B5E-372C-4BB1-AF1E-F01C85626B8E}"/>
              </a:ext>
            </a:extLst>
          </p:cNvPr>
          <p:cNvGrpSpPr/>
          <p:nvPr/>
        </p:nvGrpSpPr>
        <p:grpSpPr>
          <a:xfrm>
            <a:off x="3578178" y="204065"/>
            <a:ext cx="4882253" cy="6160618"/>
            <a:chOff x="3578178" y="204065"/>
            <a:chExt cx="4882253" cy="6160618"/>
          </a:xfrm>
        </p:grpSpPr>
        <p:pic>
          <p:nvPicPr>
            <p:cNvPr id="4" name="Picture 3">
              <a:extLst>
                <a:ext uri="{FF2B5EF4-FFF2-40B4-BE49-F238E27FC236}">
                  <a16:creationId xmlns:a16="http://schemas.microsoft.com/office/drawing/2014/main" id="{DE9978E3-2464-4CEC-8642-476963B9A915}"/>
                </a:ext>
              </a:extLst>
            </p:cNvPr>
            <p:cNvPicPr>
              <a:picLocks noChangeAspect="1"/>
            </p:cNvPicPr>
            <p:nvPr/>
          </p:nvPicPr>
          <p:blipFill rotWithShape="1">
            <a:blip r:embed="rId4"/>
            <a:srcRect l="51942" t="18899" r="16078" b="17528"/>
            <a:stretch/>
          </p:blipFill>
          <p:spPr>
            <a:xfrm>
              <a:off x="3578178" y="204065"/>
              <a:ext cx="4882253" cy="6065991"/>
            </a:xfrm>
            <a:prstGeom prst="rect">
              <a:avLst/>
            </a:prstGeom>
          </p:spPr>
        </p:pic>
        <p:pic>
          <p:nvPicPr>
            <p:cNvPr id="11" name="Picture 10">
              <a:extLst>
                <a:ext uri="{FF2B5EF4-FFF2-40B4-BE49-F238E27FC236}">
                  <a16:creationId xmlns:a16="http://schemas.microsoft.com/office/drawing/2014/main" id="{0623FD70-F8BB-42E1-A433-C676BDBDF5D7}"/>
                </a:ext>
              </a:extLst>
            </p:cNvPr>
            <p:cNvPicPr>
              <a:picLocks noChangeAspect="1"/>
            </p:cNvPicPr>
            <p:nvPr/>
          </p:nvPicPr>
          <p:blipFill rotWithShape="1">
            <a:blip r:embed="rId4"/>
            <a:srcRect l="52447" t="76375" r="15573" b="12201"/>
            <a:stretch/>
          </p:blipFill>
          <p:spPr>
            <a:xfrm>
              <a:off x="3578178" y="5274578"/>
              <a:ext cx="4882252" cy="1090105"/>
            </a:xfrm>
            <a:prstGeom prst="rect">
              <a:avLst/>
            </a:prstGeom>
          </p:spPr>
        </p:pic>
      </p:grpSp>
    </p:spTree>
    <p:extLst>
      <p:ext uri="{BB962C8B-B14F-4D97-AF65-F5344CB8AC3E}">
        <p14:creationId xmlns:p14="http://schemas.microsoft.com/office/powerpoint/2010/main" val="312451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7A53788-1A47-4FDC-8C9F-C402AEBF34AF}"/>
              </a:ext>
            </a:extLst>
          </p:cNvPr>
          <p:cNvSpPr txBox="1"/>
          <p:nvPr/>
        </p:nvSpPr>
        <p:spPr>
          <a:xfrm flipH="1">
            <a:off x="1763688" y="836712"/>
            <a:ext cx="5904656" cy="2308324"/>
          </a:xfrm>
          <a:prstGeom prst="rect">
            <a:avLst/>
          </a:prstGeom>
          <a:noFill/>
        </p:spPr>
        <p:txBody>
          <a:bodyPr wrap="square" rtlCol="0">
            <a:spAutoFit/>
          </a:bodyPr>
          <a:lstStyle/>
          <a:p>
            <a:pPr algn="ctr"/>
            <a:r>
              <a:rPr lang="en-US" sz="4800" dirty="0">
                <a:solidFill>
                  <a:srgbClr val="0070C0"/>
                </a:solidFill>
              </a:rPr>
              <a:t>Why Do You Need A Digital Marketing Strategy &amp; Plan!? </a:t>
            </a:r>
          </a:p>
        </p:txBody>
      </p:sp>
      <p:pic>
        <p:nvPicPr>
          <p:cNvPr id="4" name="Graphic 3" descr="Help">
            <a:extLst>
              <a:ext uri="{FF2B5EF4-FFF2-40B4-BE49-F238E27FC236}">
                <a16:creationId xmlns:a16="http://schemas.microsoft.com/office/drawing/2014/main" id="{2BDC0ECC-589B-492D-B75A-BDF1D6573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540" y="1196752"/>
            <a:ext cx="2088232" cy="2088232"/>
          </a:xfrm>
          <a:prstGeom prst="rect">
            <a:avLst/>
          </a:prstGeom>
        </p:spPr>
      </p:pic>
      <p:pic>
        <p:nvPicPr>
          <p:cNvPr id="5" name="Picture 4" descr="A close up of a logo&#10;&#10;Description automatically generated">
            <a:extLst>
              <a:ext uri="{FF2B5EF4-FFF2-40B4-BE49-F238E27FC236}">
                <a16:creationId xmlns:a16="http://schemas.microsoft.com/office/drawing/2014/main" id="{24385E8B-B136-4D90-AC70-7BED60BDBA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6" name="TextBox 5">
            <a:extLst>
              <a:ext uri="{FF2B5EF4-FFF2-40B4-BE49-F238E27FC236}">
                <a16:creationId xmlns:a16="http://schemas.microsoft.com/office/drawing/2014/main" id="{9F7F2460-097F-47A3-A06C-3C16E8118794}"/>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105893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7" name="Picture 2">
            <a:extLst>
              <a:ext uri="{FF2B5EF4-FFF2-40B4-BE49-F238E27FC236}">
                <a16:creationId xmlns:a16="http://schemas.microsoft.com/office/drawing/2014/main" id="{85217982-26FD-4547-B8B4-0C76A4566C8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92083" y="587862"/>
            <a:ext cx="8759834" cy="513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8706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510520" y="463426"/>
            <a:ext cx="2839212" cy="2978150"/>
          </a:xfrm>
        </p:spPr>
        <p:txBody>
          <a:bodyPr anchor="b">
            <a:normAutofit/>
          </a:bodyPr>
          <a:lstStyle/>
          <a:p>
            <a:pPr algn="l">
              <a:lnSpc>
                <a:spcPct val="90000"/>
              </a:lnSpc>
            </a:pPr>
            <a:br>
              <a:rPr lang="en-CA" sz="3400" b="1" i="1" dirty="0"/>
            </a:br>
            <a:br>
              <a:rPr lang="en-CA" sz="3400" b="1" i="1" dirty="0"/>
            </a:br>
            <a:r>
              <a:rPr lang="en-CA" sz="3600" b="1" i="1" dirty="0"/>
              <a:t>Content Marketing</a:t>
            </a:r>
            <a:br>
              <a:rPr lang="en-CA" sz="3600" b="1" i="1" dirty="0"/>
            </a:br>
            <a:r>
              <a:rPr lang="en-CA" sz="3600" b="1" i="1" dirty="0"/>
              <a:t>Tips</a:t>
            </a:r>
            <a:endParaRPr lang="en-US" sz="3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3563889" y="764704"/>
            <a:ext cx="5239940" cy="5611490"/>
          </a:xfrm>
        </p:spPr>
        <p:txBody>
          <a:bodyPr anchor="ctr">
            <a:normAutofit/>
          </a:bodyPr>
          <a:lstStyle/>
          <a:p>
            <a:pPr marL="0" indent="0">
              <a:spcBef>
                <a:spcPts val="0"/>
              </a:spcBef>
              <a:buNone/>
              <a:tabLst>
                <a:tab pos="0" algn="l"/>
              </a:tabLst>
            </a:pPr>
            <a:r>
              <a:rPr lang="en-US" sz="2400" b="0" i="0" dirty="0">
                <a:effectLst/>
                <a:latin typeface="sohne"/>
              </a:rPr>
              <a:t>1. Write about what people want to learn about.</a:t>
            </a:r>
          </a:p>
          <a:p>
            <a:pPr marL="0" indent="0">
              <a:spcBef>
                <a:spcPts val="0"/>
              </a:spcBef>
              <a:buNone/>
              <a:tabLst>
                <a:tab pos="0" algn="l"/>
              </a:tabLst>
            </a:pPr>
            <a:r>
              <a:rPr lang="en-US" sz="2400" b="0" i="0" dirty="0">
                <a:effectLst/>
                <a:latin typeface="sohne"/>
              </a:rPr>
              <a:t>2. Build a contributor network.</a:t>
            </a:r>
          </a:p>
          <a:p>
            <a:pPr marL="0" indent="0">
              <a:spcBef>
                <a:spcPts val="0"/>
              </a:spcBef>
              <a:buNone/>
              <a:tabLst>
                <a:tab pos="0" algn="l"/>
              </a:tabLst>
            </a:pPr>
            <a:r>
              <a:rPr lang="en-US" sz="2400" b="0" i="0" dirty="0">
                <a:effectLst/>
                <a:latin typeface="sohne"/>
              </a:rPr>
              <a:t>3. You don’t have to produce all original content.</a:t>
            </a:r>
          </a:p>
          <a:p>
            <a:pPr marL="0" indent="0">
              <a:spcBef>
                <a:spcPts val="0"/>
              </a:spcBef>
              <a:buNone/>
              <a:tabLst>
                <a:tab pos="0" algn="l"/>
              </a:tabLst>
            </a:pPr>
            <a:r>
              <a:rPr lang="en-US" sz="2400" b="0" i="0" dirty="0">
                <a:effectLst/>
                <a:latin typeface="sohne"/>
              </a:rPr>
              <a:t>4. Create a content calendar.</a:t>
            </a:r>
          </a:p>
          <a:p>
            <a:pPr marL="0" indent="0">
              <a:spcBef>
                <a:spcPts val="0"/>
              </a:spcBef>
              <a:buNone/>
              <a:tabLst>
                <a:tab pos="0" algn="l"/>
              </a:tabLst>
            </a:pPr>
            <a:r>
              <a:rPr lang="en-US" sz="2400" b="0" i="0" dirty="0">
                <a:effectLst/>
                <a:latin typeface="sohne"/>
              </a:rPr>
              <a:t>5. Amplify your content.</a:t>
            </a:r>
          </a:p>
          <a:p>
            <a:pPr marL="0" indent="0">
              <a:spcBef>
                <a:spcPts val="0"/>
              </a:spcBef>
              <a:buNone/>
              <a:tabLst>
                <a:tab pos="0" algn="l"/>
              </a:tabLst>
            </a:pPr>
            <a:r>
              <a:rPr lang="en-US" sz="2400" b="0" i="0" dirty="0">
                <a:effectLst/>
                <a:latin typeface="sohne"/>
              </a:rPr>
              <a:t>6. Extend to other publications.</a:t>
            </a:r>
          </a:p>
          <a:p>
            <a:pPr marL="0" indent="0">
              <a:lnSpc>
                <a:spcPct val="90000"/>
              </a:lnSpc>
              <a:buNone/>
            </a:pPr>
            <a:r>
              <a:rPr lang="en-US" sz="1500" dirty="0">
                <a:hlinkClick r:id="rId2">
                  <a:extLst>
                    <a:ext uri="{A12FA001-AC4F-418D-AE19-62706E023703}">
                      <ahyp:hlinkClr xmlns:ahyp="http://schemas.microsoft.com/office/drawing/2018/hyperlinkcolor" val="tx"/>
                    </a:ext>
                  </a:extLst>
                </a:hlinkClick>
              </a:rPr>
              <a:t>https://www.timeanddate.com/holidays/canada/</a:t>
            </a:r>
          </a:p>
          <a:p>
            <a:pPr marL="0" indent="0">
              <a:lnSpc>
                <a:spcPct val="90000"/>
              </a:lnSpc>
              <a:buNone/>
            </a:pPr>
            <a:endParaRPr lang="en-US" sz="1500" dirty="0">
              <a:hlinkClick r:id="rId2">
                <a:extLst>
                  <a:ext uri="{A12FA001-AC4F-418D-AE19-62706E023703}">
                    <ahyp:hlinkClr xmlns:ahyp="http://schemas.microsoft.com/office/drawing/2018/hyperlinkcolor" val="tx"/>
                  </a:ext>
                </a:extLst>
              </a:hlinkClick>
            </a:endParaRPr>
          </a:p>
          <a:p>
            <a:pPr marL="0" indent="0">
              <a:lnSpc>
                <a:spcPct val="90000"/>
              </a:lnSpc>
              <a:buNone/>
            </a:pPr>
            <a:r>
              <a:rPr lang="en-US" sz="1500" dirty="0">
                <a:hlinkClick r:id="rId2">
                  <a:extLst>
                    <a:ext uri="{A12FA001-AC4F-418D-AE19-62706E023703}">
                      <ahyp:hlinkClr xmlns:ahyp="http://schemas.microsoft.com/office/drawing/2018/hyperlinkcolor" val="tx"/>
                    </a:ext>
                  </a:extLst>
                </a:hlinkClick>
              </a:rPr>
              <a:t>https://medium.com/better-marketing/content-marketing-mastering-the-basics-2f31e78523ef</a:t>
            </a:r>
            <a:r>
              <a:rPr lang="en-US" sz="1500" dirty="0"/>
              <a:t> </a:t>
            </a:r>
          </a:p>
        </p:txBody>
      </p:sp>
      <p:pic>
        <p:nvPicPr>
          <p:cNvPr id="8" name="Picture 7" descr="A close up of a logo&#10;&#10;Description automatically generated">
            <a:extLst>
              <a:ext uri="{FF2B5EF4-FFF2-40B4-BE49-F238E27FC236}">
                <a16:creationId xmlns:a16="http://schemas.microsoft.com/office/drawing/2014/main" id="{EB8E7BE0-0D85-4810-BC29-A2B4D2F1CE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C080ACAC-4A5B-436D-9946-A3A0EFA935F8}"/>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55042615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510520" y="463426"/>
            <a:ext cx="2839212" cy="2978150"/>
          </a:xfrm>
        </p:spPr>
        <p:txBody>
          <a:bodyPr anchor="b">
            <a:normAutofit/>
          </a:bodyPr>
          <a:lstStyle/>
          <a:p>
            <a:pPr marL="0" indent="0" algn="l">
              <a:buNone/>
            </a:pPr>
            <a:r>
              <a:rPr lang="en-US" sz="3600" b="1" i="0" dirty="0">
                <a:effectLst/>
                <a:latin typeface="Poppins"/>
              </a:rPr>
              <a:t>Plan your known marketing campaigns</a:t>
            </a:r>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355976" y="116632"/>
            <a:ext cx="4613601" cy="5971530"/>
          </a:xfrm>
        </p:spPr>
        <p:txBody>
          <a:bodyPr anchor="ctr">
            <a:normAutofit/>
          </a:bodyPr>
          <a:lstStyle/>
          <a:p>
            <a:pPr marL="0" indent="0" algn="l">
              <a:buNone/>
            </a:pPr>
            <a:r>
              <a:rPr lang="en-US" sz="2000" b="0" i="0" dirty="0">
                <a:effectLst/>
                <a:latin typeface="Poppins"/>
              </a:rPr>
              <a:t>The first thing I recommend doing is printing the calendar and go through each month, choose your hashtags and add in any dates that might be important to your organization specifically. Maybe you want to make note of your organization’s annual gala, or your business’s annual community event.</a:t>
            </a:r>
          </a:p>
          <a:p>
            <a:pPr marL="0" marR="0" indent="0">
              <a:spcBef>
                <a:spcPts val="0"/>
              </a:spcBef>
              <a:spcAft>
                <a:spcPts val="0"/>
              </a:spcAft>
              <a:buNone/>
              <a:tabLst>
                <a:tab pos="0" algn="l"/>
              </a:tabLst>
            </a:pPr>
            <a:endParaRPr lang="en-US" sz="2400" b="1" dirty="0">
              <a:solidFill>
                <a:schemeClr val="bg1"/>
              </a:solidFill>
              <a:effectLst/>
              <a:latin typeface="Times New Roman" panose="02020603050405020304" pitchFamily="18" charset="0"/>
              <a:ea typeface="MS Mincho" panose="02020609040205080304" pitchFamily="49" charset="-128"/>
            </a:endParaRPr>
          </a:p>
          <a:p>
            <a:pPr marL="0" indent="0">
              <a:lnSpc>
                <a:spcPct val="90000"/>
              </a:lnSpc>
              <a:buNone/>
            </a:pPr>
            <a:r>
              <a:rPr lang="en-US" sz="1500" dirty="0">
                <a:solidFill>
                  <a:schemeClr val="bg1"/>
                </a:solidFill>
                <a:hlinkClick r:id="rId2"/>
              </a:rPr>
              <a:t>https://blogs.constantcontact.com/online-marketing-calendar/#download-calendar-template</a:t>
            </a:r>
            <a:r>
              <a:rPr lang="en-US" sz="1500" dirty="0">
                <a:solidFill>
                  <a:schemeClr val="bg1"/>
                </a:solidFill>
              </a:rPr>
              <a:t> </a:t>
            </a:r>
          </a:p>
        </p:txBody>
      </p:sp>
      <p:pic>
        <p:nvPicPr>
          <p:cNvPr id="5" name="Picture 4" descr="A close up of a logo&#10;&#10;Description automatically generated">
            <a:extLst>
              <a:ext uri="{FF2B5EF4-FFF2-40B4-BE49-F238E27FC236}">
                <a16:creationId xmlns:a16="http://schemas.microsoft.com/office/drawing/2014/main" id="{B8767076-855A-4F08-AD77-393FC4C5EE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6" name="TextBox 5">
            <a:extLst>
              <a:ext uri="{FF2B5EF4-FFF2-40B4-BE49-F238E27FC236}">
                <a16:creationId xmlns:a16="http://schemas.microsoft.com/office/drawing/2014/main" id="{4F12DF38-F32A-4BFF-B30F-7B126698C8EA}"/>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460995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39180" y="332759"/>
            <a:ext cx="2839212" cy="2978150"/>
          </a:xfrm>
        </p:spPr>
        <p:txBody>
          <a:bodyPr anchor="b">
            <a:normAutofit/>
          </a:bodyPr>
          <a:lstStyle/>
          <a:p>
            <a:pPr algn="l">
              <a:lnSpc>
                <a:spcPct val="90000"/>
              </a:lnSpc>
            </a:pPr>
            <a:r>
              <a:rPr lang="en-CA" sz="2400" b="1" i="1" dirty="0"/>
              <a:t>Acknowledge appropriate holidays or online events!</a:t>
            </a:r>
            <a:endParaRPr lang="en-US" sz="24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3408213" y="613598"/>
            <a:ext cx="5657209" cy="5611490"/>
          </a:xfrm>
        </p:spPr>
        <p:txBody>
          <a:bodyPr anchor="ctr">
            <a:normAutofit/>
          </a:bodyPr>
          <a:lstStyle/>
          <a:p>
            <a:pPr marL="0" indent="0" algn="l">
              <a:buNone/>
            </a:pPr>
            <a:r>
              <a:rPr lang="en-US" sz="1800" b="1" i="0" dirty="0">
                <a:effectLst/>
                <a:latin typeface="Poppins"/>
              </a:rPr>
              <a:t>January 2021</a:t>
            </a:r>
          </a:p>
          <a:p>
            <a:pPr algn="l"/>
            <a:r>
              <a:rPr lang="en-US" sz="1800" b="0" i="0" dirty="0">
                <a:effectLst/>
                <a:latin typeface="Poppins"/>
              </a:rPr>
              <a:t>January 1 – New Year’s Day</a:t>
            </a:r>
          </a:p>
          <a:p>
            <a:pPr algn="l"/>
            <a:r>
              <a:rPr lang="en-US" sz="1800" b="0" i="0" dirty="0">
                <a:effectLst/>
                <a:latin typeface="Poppins"/>
              </a:rPr>
              <a:t>January 10 – Houseplant Appreciation Day</a:t>
            </a:r>
          </a:p>
          <a:p>
            <a:pPr algn="l"/>
            <a:r>
              <a:rPr lang="en-US" sz="1800" b="0" i="0" dirty="0">
                <a:effectLst/>
                <a:latin typeface="Poppins"/>
              </a:rPr>
              <a:t>January 14 – National Dress Up Your Pet Day</a:t>
            </a:r>
          </a:p>
          <a:p>
            <a:pPr algn="l"/>
            <a:r>
              <a:rPr lang="en-US" sz="1800" b="0" i="0" dirty="0">
                <a:effectLst/>
                <a:latin typeface="Poppins"/>
              </a:rPr>
              <a:t>January 18 – Martin Luther King Jr Day</a:t>
            </a:r>
          </a:p>
          <a:p>
            <a:pPr algn="l"/>
            <a:r>
              <a:rPr lang="en-US" sz="1800" b="0" i="0" dirty="0">
                <a:effectLst/>
                <a:latin typeface="Poppins"/>
              </a:rPr>
              <a:t>January 24 – National Compliment Day</a:t>
            </a:r>
          </a:p>
          <a:p>
            <a:pPr algn="l"/>
            <a:r>
              <a:rPr lang="en-US" sz="1800" dirty="0">
                <a:latin typeface="Poppins"/>
              </a:rPr>
              <a:t>January 28 – Bell Let’s Talk Day</a:t>
            </a:r>
            <a:endParaRPr lang="en-US" sz="1800" b="0" i="0" dirty="0">
              <a:effectLst/>
              <a:latin typeface="Poppins"/>
            </a:endParaRPr>
          </a:p>
          <a:p>
            <a:pPr algn="l"/>
            <a:r>
              <a:rPr lang="en-US" sz="1800" b="0" i="0" dirty="0">
                <a:effectLst/>
                <a:latin typeface="Poppins"/>
              </a:rPr>
              <a:t>January 29 – National Puzzle Day</a:t>
            </a:r>
          </a:p>
          <a:p>
            <a:pPr marL="0" indent="0" algn="l">
              <a:buNone/>
            </a:pPr>
            <a:r>
              <a:rPr lang="en-US" sz="1800" b="1" i="1" dirty="0">
                <a:effectLst/>
                <a:latin typeface="Poppins"/>
              </a:rPr>
              <a:t>Monthly themes</a:t>
            </a:r>
            <a:endParaRPr lang="en-US" sz="1800" b="1" i="0" dirty="0">
              <a:effectLst/>
              <a:latin typeface="Poppins"/>
            </a:endParaRPr>
          </a:p>
          <a:p>
            <a:pPr algn="l">
              <a:buFont typeface="Arial" panose="020B0604020202020204" pitchFamily="34" charset="0"/>
              <a:buChar char="•"/>
            </a:pPr>
            <a:r>
              <a:rPr lang="en-US" sz="1800" b="0" i="0" dirty="0">
                <a:effectLst/>
                <a:latin typeface="Poppins"/>
              </a:rPr>
              <a:t>New year, a fresh start</a:t>
            </a:r>
          </a:p>
          <a:p>
            <a:pPr algn="l">
              <a:buFont typeface="Arial" panose="020B0604020202020204" pitchFamily="34" charset="0"/>
              <a:buChar char="•"/>
            </a:pPr>
            <a:r>
              <a:rPr lang="en-US" sz="1800" b="0" i="0" dirty="0">
                <a:effectLst/>
                <a:latin typeface="Poppins"/>
              </a:rPr>
              <a:t>Building healthy habits</a:t>
            </a:r>
          </a:p>
          <a:p>
            <a:pPr algn="l">
              <a:buFont typeface="Arial" panose="020B0604020202020204" pitchFamily="34" charset="0"/>
              <a:buChar char="•"/>
            </a:pPr>
            <a:r>
              <a:rPr lang="en-US" sz="1800" b="0" i="0" dirty="0">
                <a:effectLst/>
                <a:latin typeface="Poppins"/>
              </a:rPr>
              <a:t>National Mentoring Month</a:t>
            </a:r>
          </a:p>
          <a:p>
            <a:pPr marL="0" marR="0" indent="0">
              <a:spcBef>
                <a:spcPts val="0"/>
              </a:spcBef>
              <a:spcAft>
                <a:spcPts val="0"/>
              </a:spcAft>
              <a:buNone/>
              <a:tabLst>
                <a:tab pos="0" algn="l"/>
              </a:tabLst>
            </a:pPr>
            <a:endParaRPr lang="en-US" sz="2400" b="1" dirty="0">
              <a:effectLst/>
              <a:latin typeface="Times New Roman" panose="02020603050405020304" pitchFamily="18" charset="0"/>
              <a:ea typeface="MS Mincho" panose="02020609040205080304" pitchFamily="49" charset="-128"/>
            </a:endParaRPr>
          </a:p>
          <a:p>
            <a:pPr marL="0" indent="0">
              <a:lnSpc>
                <a:spcPct val="90000"/>
              </a:lnSpc>
              <a:buNone/>
            </a:pPr>
            <a:r>
              <a:rPr lang="en-US" sz="1500" dirty="0">
                <a:hlinkClick r:id="rId2">
                  <a:extLst>
                    <a:ext uri="{A12FA001-AC4F-418D-AE19-62706E023703}">
                      <ahyp:hlinkClr xmlns:ahyp="http://schemas.microsoft.com/office/drawing/2018/hyperlinkcolor" val="tx"/>
                    </a:ext>
                  </a:extLst>
                </a:hlinkClick>
              </a:rPr>
              <a:t>https://blogs.constantcontact.com/online-marketing-calendar/#download-calendar-template</a:t>
            </a:r>
            <a:r>
              <a:rPr lang="en-US" sz="1500" dirty="0"/>
              <a:t> </a:t>
            </a:r>
          </a:p>
        </p:txBody>
      </p:sp>
      <p:pic>
        <p:nvPicPr>
          <p:cNvPr id="8" name="Picture 7" descr="A close up of a logo&#10;&#10;Description automatically generated">
            <a:extLst>
              <a:ext uri="{FF2B5EF4-FFF2-40B4-BE49-F238E27FC236}">
                <a16:creationId xmlns:a16="http://schemas.microsoft.com/office/drawing/2014/main" id="{CBF0BF07-C3E7-43E3-BEB3-3BB7C599D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471042FE-6AF7-44D3-BABC-BC3EB8D0C1B3}"/>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83263123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251520" y="1700808"/>
            <a:ext cx="2839212" cy="2978150"/>
          </a:xfrm>
        </p:spPr>
        <p:txBody>
          <a:bodyPr anchor="b">
            <a:normAutofit fontScale="90000"/>
          </a:bodyPr>
          <a:lstStyle/>
          <a:p>
            <a:pPr algn="l"/>
            <a:r>
              <a:rPr lang="en-CA" sz="3600" b="1" i="1" dirty="0"/>
              <a:t>June’s Hashtags &amp; Themes</a:t>
            </a:r>
            <a:br>
              <a:rPr lang="en-CA" sz="1800" b="1" i="1" dirty="0"/>
            </a:br>
            <a:r>
              <a:rPr lang="en-US" sz="1800" dirty="0">
                <a:hlinkClick r:id="rId2">
                  <a:extLst>
                    <a:ext uri="{A12FA001-AC4F-418D-AE19-62706E023703}">
                      <ahyp:hlinkClr xmlns:ahyp="http://schemas.microsoft.com/office/drawing/2018/hyperlinkcolor" val="tx"/>
                    </a:ext>
                  </a:extLst>
                </a:hlinkClick>
              </a:rPr>
              <a:t>https://blogs.constantcontact.com/online-marketing-calendar/#download-calendar-template</a:t>
            </a:r>
            <a:r>
              <a:rPr lang="en-US" sz="1800" dirty="0"/>
              <a:t> </a:t>
            </a:r>
            <a:br>
              <a:rPr lang="en-US" sz="3600" dirty="0"/>
            </a:br>
            <a:endParaRPr lang="en-US" sz="3400" dirty="0"/>
          </a:p>
        </p:txBody>
      </p:sp>
      <p:sp>
        <p:nvSpPr>
          <p:cNvPr id="4" name="Rectangle 3">
            <a:extLst>
              <a:ext uri="{FF2B5EF4-FFF2-40B4-BE49-F238E27FC236}">
                <a16:creationId xmlns:a16="http://schemas.microsoft.com/office/drawing/2014/main" id="{3D0BDF9B-EB7D-471E-8082-6DFDE5E37DBA}"/>
              </a:ext>
            </a:extLst>
          </p:cNvPr>
          <p:cNvSpPr/>
          <p:nvPr/>
        </p:nvSpPr>
        <p:spPr>
          <a:xfrm>
            <a:off x="3275856" y="260648"/>
            <a:ext cx="5616624" cy="63367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3378764" y="407231"/>
            <a:ext cx="5727349" cy="6043538"/>
          </a:xfrm>
        </p:spPr>
        <p:txBody>
          <a:bodyPr anchor="ctr">
            <a:normAutofit/>
          </a:bodyPr>
          <a:lstStyle/>
          <a:p>
            <a:pPr algn="l"/>
            <a:r>
              <a:rPr lang="en-US" sz="2800" b="1" i="0" dirty="0">
                <a:effectLst/>
                <a:latin typeface="Poppins"/>
              </a:rPr>
              <a:t>June 2021</a:t>
            </a:r>
          </a:p>
          <a:p>
            <a:pPr algn="l"/>
            <a:r>
              <a:rPr lang="en-US" sz="2800" b="0" i="0" dirty="0">
                <a:effectLst/>
                <a:latin typeface="Poppins"/>
              </a:rPr>
              <a:t>June 6 — Drive-In Movie Day</a:t>
            </a:r>
          </a:p>
          <a:p>
            <a:pPr algn="l"/>
            <a:r>
              <a:rPr lang="en-US" sz="2800" b="0" i="0" dirty="0">
                <a:effectLst/>
                <a:latin typeface="Poppins"/>
              </a:rPr>
              <a:t>June 8 — Best Friends Day</a:t>
            </a:r>
          </a:p>
          <a:p>
            <a:pPr algn="l"/>
            <a:r>
              <a:rPr lang="en-US" sz="2800" b="0" i="0" dirty="0">
                <a:effectLst/>
                <a:latin typeface="Poppins"/>
              </a:rPr>
              <a:t>June 14 — Flag Day</a:t>
            </a:r>
          </a:p>
          <a:p>
            <a:pPr algn="l"/>
            <a:r>
              <a:rPr lang="en-US" sz="2800" b="0" i="0" dirty="0">
                <a:effectLst/>
                <a:latin typeface="Poppins"/>
              </a:rPr>
              <a:t>June 19 — Juneteenth Independence Day</a:t>
            </a:r>
          </a:p>
          <a:p>
            <a:pPr algn="l"/>
            <a:r>
              <a:rPr lang="en-US" sz="2800" b="0" i="0" dirty="0">
                <a:effectLst/>
                <a:latin typeface="Poppins"/>
              </a:rPr>
              <a:t>June 20 — June Solstice / First Day of Summer</a:t>
            </a:r>
          </a:p>
          <a:p>
            <a:pPr algn="l"/>
            <a:r>
              <a:rPr lang="en-US" sz="2800" b="0" i="0" dirty="0">
                <a:effectLst/>
                <a:latin typeface="Poppins"/>
              </a:rPr>
              <a:t>June 20 — </a:t>
            </a:r>
            <a:r>
              <a:rPr lang="en-US" sz="2800" b="0" i="0" u="none" strike="noStrike" dirty="0">
                <a:effectLst/>
                <a:latin typeface="Poppins"/>
                <a:hlinkClick r:id="rId3">
                  <a:extLst>
                    <a:ext uri="{A12FA001-AC4F-418D-AE19-62706E023703}">
                      <ahyp:hlinkClr xmlns:ahyp="http://schemas.microsoft.com/office/drawing/2018/hyperlinkcolor" val="tx"/>
                    </a:ext>
                  </a:extLst>
                </a:hlinkClick>
              </a:rPr>
              <a:t>Father’s Day</a:t>
            </a:r>
            <a:endParaRPr lang="en-US" sz="2800" b="0" i="0" dirty="0">
              <a:effectLst/>
              <a:latin typeface="Poppins"/>
            </a:endParaRPr>
          </a:p>
          <a:p>
            <a:pPr algn="l"/>
            <a:r>
              <a:rPr lang="en-US" sz="2800" b="1" i="1" dirty="0">
                <a:effectLst/>
                <a:latin typeface="Poppins"/>
              </a:rPr>
              <a:t>Monthly themes</a:t>
            </a:r>
            <a:endParaRPr lang="en-US" sz="2800" b="1" i="0" dirty="0">
              <a:effectLst/>
              <a:latin typeface="Poppins"/>
            </a:endParaRPr>
          </a:p>
          <a:p>
            <a:pPr algn="l">
              <a:buFont typeface="Arial" panose="020B0604020202020204" pitchFamily="34" charset="0"/>
              <a:buChar char="•"/>
            </a:pPr>
            <a:r>
              <a:rPr lang="en-US" sz="2800" b="0" i="0" dirty="0">
                <a:effectLst/>
                <a:latin typeface="Poppins"/>
              </a:rPr>
              <a:t>LGBTQ+ Pride Month</a:t>
            </a:r>
          </a:p>
          <a:p>
            <a:pPr marL="0" marR="0" indent="0">
              <a:spcBef>
                <a:spcPts val="0"/>
              </a:spcBef>
              <a:spcAft>
                <a:spcPts val="0"/>
              </a:spcAft>
              <a:buNone/>
              <a:tabLst>
                <a:tab pos="0" algn="l"/>
              </a:tabLst>
            </a:pPr>
            <a:endParaRPr lang="en-US" sz="1100" b="1" dirty="0">
              <a:effectLst/>
              <a:latin typeface="Times New Roman" panose="02020603050405020304" pitchFamily="18" charset="0"/>
              <a:ea typeface="MS Mincho" panose="02020609040205080304" pitchFamily="49" charset="-128"/>
            </a:endParaRPr>
          </a:p>
        </p:txBody>
      </p:sp>
      <p:pic>
        <p:nvPicPr>
          <p:cNvPr id="9" name="Picture 8" descr="A close up of a logo&#10;&#10;Description automatically generated">
            <a:extLst>
              <a:ext uri="{FF2B5EF4-FFF2-40B4-BE49-F238E27FC236}">
                <a16:creationId xmlns:a16="http://schemas.microsoft.com/office/drawing/2014/main" id="{F969A6C0-8232-4F00-845A-EC5205386C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0" name="TextBox 9">
            <a:extLst>
              <a:ext uri="{FF2B5EF4-FFF2-40B4-BE49-F238E27FC236}">
                <a16:creationId xmlns:a16="http://schemas.microsoft.com/office/drawing/2014/main" id="{1758A35B-3690-4B70-9ABB-767C3116429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187258543"/>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510520" y="463426"/>
            <a:ext cx="2839212" cy="2978150"/>
          </a:xfrm>
        </p:spPr>
        <p:txBody>
          <a:bodyPr anchor="b">
            <a:normAutofit/>
          </a:bodyPr>
          <a:lstStyle/>
          <a:p>
            <a:pPr algn="l">
              <a:lnSpc>
                <a:spcPct val="90000"/>
              </a:lnSpc>
            </a:pPr>
            <a:r>
              <a:rPr lang="en-CA" sz="2800" b="1" i="1" dirty="0"/>
              <a:t>Acknowledge appropriate holidays or online events!</a:t>
            </a:r>
            <a:endParaRPr lang="en-US" sz="2800" dirty="0"/>
          </a:p>
        </p:txBody>
      </p:sp>
      <p:sp>
        <p:nvSpPr>
          <p:cNvPr id="3" name="Content Placeholder 2">
            <a:extLst>
              <a:ext uri="{FF2B5EF4-FFF2-40B4-BE49-F238E27FC236}">
                <a16:creationId xmlns:a16="http://schemas.microsoft.com/office/drawing/2014/main" id="{2A44E576-7CFD-4D5F-95B7-C3E30B0046F8}"/>
              </a:ext>
            </a:extLst>
          </p:cNvPr>
          <p:cNvSpPr>
            <a:spLocks noGrp="1"/>
          </p:cNvSpPr>
          <p:nvPr>
            <p:ph idx="1"/>
          </p:nvPr>
        </p:nvSpPr>
        <p:spPr>
          <a:xfrm>
            <a:off x="4484693" y="623255"/>
            <a:ext cx="4603988" cy="5611490"/>
          </a:xfrm>
        </p:spPr>
        <p:txBody>
          <a:bodyPr anchor="ctr">
            <a:normAutofit lnSpcReduction="10000"/>
          </a:bodyPr>
          <a:lstStyle/>
          <a:p>
            <a:pPr algn="l"/>
            <a:r>
              <a:rPr lang="en-US" sz="2800" b="1" i="0" dirty="0">
                <a:effectLst/>
                <a:latin typeface="Poppins"/>
              </a:rPr>
              <a:t>July 2021</a:t>
            </a:r>
          </a:p>
          <a:p>
            <a:pPr algn="l"/>
            <a:r>
              <a:rPr lang="en-US" sz="2800" b="0" i="0" dirty="0">
                <a:effectLst/>
                <a:latin typeface="Poppins"/>
              </a:rPr>
              <a:t>July 1 — International Joke Day</a:t>
            </a:r>
          </a:p>
          <a:p>
            <a:pPr algn="l"/>
            <a:r>
              <a:rPr lang="en-US" sz="2800" b="0" i="0" dirty="0">
                <a:effectLst/>
                <a:latin typeface="Poppins"/>
              </a:rPr>
              <a:t>July 4 — Independence Day</a:t>
            </a:r>
          </a:p>
          <a:p>
            <a:pPr algn="l"/>
            <a:r>
              <a:rPr lang="en-US" sz="2800" b="0" i="0" dirty="0">
                <a:effectLst/>
                <a:latin typeface="Poppins"/>
              </a:rPr>
              <a:t>July 17 — World Emoji Day</a:t>
            </a:r>
          </a:p>
          <a:p>
            <a:pPr algn="l"/>
            <a:r>
              <a:rPr lang="en-US" sz="2800" b="0" i="0" dirty="0">
                <a:effectLst/>
                <a:latin typeface="Poppins"/>
              </a:rPr>
              <a:t>July 19 — Ice Cream Day</a:t>
            </a:r>
          </a:p>
          <a:p>
            <a:pPr algn="l"/>
            <a:r>
              <a:rPr lang="en-US" sz="2800" b="0" i="0" dirty="0">
                <a:effectLst/>
                <a:latin typeface="Poppins"/>
              </a:rPr>
              <a:t>July 22 — National Hot Dog Day</a:t>
            </a:r>
          </a:p>
          <a:p>
            <a:pPr algn="l"/>
            <a:r>
              <a:rPr lang="en-US" sz="2800" b="1" i="1" dirty="0">
                <a:effectLst/>
                <a:latin typeface="Poppins"/>
              </a:rPr>
              <a:t>Monthly themes</a:t>
            </a:r>
            <a:endParaRPr lang="en-US" sz="2800" b="1" i="0" dirty="0">
              <a:effectLst/>
              <a:latin typeface="Poppins"/>
            </a:endParaRPr>
          </a:p>
          <a:p>
            <a:pPr algn="l">
              <a:buFont typeface="Arial" panose="020B0604020202020204" pitchFamily="34" charset="0"/>
              <a:buChar char="•"/>
            </a:pPr>
            <a:r>
              <a:rPr lang="en-US" sz="2800" b="0" i="0" dirty="0">
                <a:effectLst/>
                <a:latin typeface="Poppins"/>
              </a:rPr>
              <a:t>National Ice Cream Month</a:t>
            </a:r>
          </a:p>
          <a:p>
            <a:pPr marL="0" marR="0" indent="0">
              <a:spcBef>
                <a:spcPts val="0"/>
              </a:spcBef>
              <a:spcAft>
                <a:spcPts val="0"/>
              </a:spcAft>
              <a:buNone/>
              <a:tabLst>
                <a:tab pos="0" algn="l"/>
              </a:tabLst>
            </a:pPr>
            <a:endParaRPr lang="en-US" sz="2800" b="1" dirty="0">
              <a:effectLst/>
              <a:latin typeface="Times New Roman" panose="02020603050405020304" pitchFamily="18" charset="0"/>
              <a:ea typeface="MS Mincho" panose="02020609040205080304" pitchFamily="49" charset="-128"/>
            </a:endParaRPr>
          </a:p>
          <a:p>
            <a:pPr marL="0" indent="0">
              <a:lnSpc>
                <a:spcPct val="90000"/>
              </a:lnSpc>
              <a:buNone/>
            </a:pPr>
            <a:r>
              <a:rPr lang="en-US" sz="1600" dirty="0">
                <a:hlinkClick r:id="rId2">
                  <a:extLst>
                    <a:ext uri="{A12FA001-AC4F-418D-AE19-62706E023703}">
                      <ahyp:hlinkClr xmlns:ahyp="http://schemas.microsoft.com/office/drawing/2018/hyperlinkcolor" val="tx"/>
                    </a:ext>
                  </a:extLst>
                </a:hlinkClick>
              </a:rPr>
              <a:t>https://blogs.constantcontact.com/online-marketing-calendar/#download-calendar-template</a:t>
            </a:r>
            <a:r>
              <a:rPr lang="en-US" sz="1600" dirty="0"/>
              <a:t> </a:t>
            </a:r>
          </a:p>
        </p:txBody>
      </p:sp>
      <p:pic>
        <p:nvPicPr>
          <p:cNvPr id="8" name="Picture 7" descr="A close up of a logo&#10;&#10;Description automatically generated">
            <a:extLst>
              <a:ext uri="{FF2B5EF4-FFF2-40B4-BE49-F238E27FC236}">
                <a16:creationId xmlns:a16="http://schemas.microsoft.com/office/drawing/2014/main" id="{0735F263-1817-4394-9149-3DF4AF9E3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2A29E976-A804-46B7-BEDA-E97CE992E6E5}"/>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544646376"/>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80803" y="457622"/>
            <a:ext cx="2839212" cy="2978150"/>
          </a:xfrm>
        </p:spPr>
        <p:txBody>
          <a:bodyPr anchor="b">
            <a:normAutofit/>
          </a:bodyPr>
          <a:lstStyle/>
          <a:p>
            <a:pPr algn="l">
              <a:lnSpc>
                <a:spcPct val="90000"/>
              </a:lnSpc>
            </a:pPr>
            <a:r>
              <a:rPr lang="en-CA" sz="3400" b="1" i="1" dirty="0"/>
              <a:t>June</a:t>
            </a:r>
            <a:br>
              <a:rPr lang="en-CA" sz="3400" b="1" i="1" dirty="0"/>
            </a:br>
            <a:r>
              <a:rPr lang="en-CA" sz="3400" b="1" i="1" dirty="0"/>
              <a:t>2021 Hashtags</a:t>
            </a:r>
            <a:endParaRPr lang="en-US" sz="3400" dirty="0"/>
          </a:p>
        </p:txBody>
      </p:sp>
      <p:pic>
        <p:nvPicPr>
          <p:cNvPr id="8" name="Picture 7" descr="A close up of a logo&#10;&#10;Description automatically generated">
            <a:extLst>
              <a:ext uri="{FF2B5EF4-FFF2-40B4-BE49-F238E27FC236}">
                <a16:creationId xmlns:a16="http://schemas.microsoft.com/office/drawing/2014/main" id="{7CACC0D4-4B57-403A-A90E-21132EC6FB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796DF92C-9FAF-481A-9EA5-B721107C1602}"/>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
        <p:nvSpPr>
          <p:cNvPr id="7" name="TextBox 6">
            <a:extLst>
              <a:ext uri="{FF2B5EF4-FFF2-40B4-BE49-F238E27FC236}">
                <a16:creationId xmlns:a16="http://schemas.microsoft.com/office/drawing/2014/main" id="{8BED2AC5-0B0E-4C01-80BE-8C8A0F8842E1}"/>
              </a:ext>
            </a:extLst>
          </p:cNvPr>
          <p:cNvSpPr txBox="1"/>
          <p:nvPr/>
        </p:nvSpPr>
        <p:spPr>
          <a:xfrm>
            <a:off x="3693738" y="988948"/>
            <a:ext cx="4939742" cy="4893647"/>
          </a:xfrm>
          <a:prstGeom prst="rect">
            <a:avLst/>
          </a:prstGeom>
          <a:noFill/>
        </p:spPr>
        <p:txBody>
          <a:bodyPr wrap="square">
            <a:spAutoFit/>
          </a:bodyPr>
          <a:lstStyle/>
          <a:p>
            <a:pPr algn="l"/>
            <a:r>
              <a:rPr lang="en-US" sz="2400" b="1" i="0" dirty="0">
                <a:effectLst/>
                <a:latin typeface="Google Sans"/>
              </a:rPr>
              <a:t>June 2021 hashtag calendar:</a:t>
            </a:r>
            <a:endParaRPr lang="en-US" sz="2400" b="0" i="0" dirty="0">
              <a:effectLst/>
              <a:latin typeface="Google Sans"/>
            </a:endParaRP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4 – National Donut Day #NationalDonutDay.</a:t>
            </a: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5 – World Environment Day #WorldEnvironmentDay.</a:t>
            </a: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6 – Higher Education Day #HigherEducationDay.</a:t>
            </a: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6 – National Cancer Survivor's Day #NCSD2021.</a:t>
            </a: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8 – World Oceans Day #WorldOceansDay.</a:t>
            </a:r>
          </a:p>
          <a:p>
            <a:pPr algn="l">
              <a:buFont typeface="Arial" panose="020B0604020202020204" pitchFamily="34" charset="0"/>
              <a:buChar char="•"/>
            </a:pPr>
            <a:r>
              <a:rPr lang="en-US" sz="2400" b="1" i="0" dirty="0">
                <a:effectLst/>
                <a:latin typeface="arial" panose="020B0604020202020204" pitchFamily="34" charset="0"/>
              </a:rPr>
              <a:t>June</a:t>
            </a:r>
            <a:r>
              <a:rPr lang="en-US" sz="2400" b="0" i="0" dirty="0">
                <a:effectLst/>
                <a:latin typeface="arial" panose="020B0604020202020204" pitchFamily="34" charset="0"/>
              </a:rPr>
              <a:t> 8 – Best Friends Day #BestFriendsDay.</a:t>
            </a:r>
          </a:p>
        </p:txBody>
      </p:sp>
    </p:spTree>
    <p:extLst>
      <p:ext uri="{BB962C8B-B14F-4D97-AF65-F5344CB8AC3E}">
        <p14:creationId xmlns:p14="http://schemas.microsoft.com/office/powerpoint/2010/main" val="604414182"/>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380803" y="457622"/>
            <a:ext cx="2839212" cy="2978150"/>
          </a:xfrm>
        </p:spPr>
        <p:txBody>
          <a:bodyPr anchor="b">
            <a:normAutofit/>
          </a:bodyPr>
          <a:lstStyle/>
          <a:p>
            <a:pPr algn="l">
              <a:lnSpc>
                <a:spcPct val="90000"/>
              </a:lnSpc>
            </a:pPr>
            <a:r>
              <a:rPr lang="en-CA" sz="3400" b="1" i="1" dirty="0" err="1"/>
              <a:t>july</a:t>
            </a:r>
            <a:br>
              <a:rPr lang="en-CA" sz="3400" b="1" i="1" dirty="0"/>
            </a:br>
            <a:r>
              <a:rPr lang="en-CA" sz="3400" b="1" i="1" dirty="0"/>
              <a:t>2021 Hashtags</a:t>
            </a:r>
            <a:endParaRPr lang="en-US" sz="3400" dirty="0"/>
          </a:p>
        </p:txBody>
      </p:sp>
      <p:pic>
        <p:nvPicPr>
          <p:cNvPr id="8" name="Picture 7" descr="A close up of a logo&#10;&#10;Description automatically generated">
            <a:extLst>
              <a:ext uri="{FF2B5EF4-FFF2-40B4-BE49-F238E27FC236}">
                <a16:creationId xmlns:a16="http://schemas.microsoft.com/office/drawing/2014/main" id="{7CACC0D4-4B57-403A-A90E-21132EC6FB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9" name="TextBox 8">
            <a:extLst>
              <a:ext uri="{FF2B5EF4-FFF2-40B4-BE49-F238E27FC236}">
                <a16:creationId xmlns:a16="http://schemas.microsoft.com/office/drawing/2014/main" id="{796DF92C-9FAF-481A-9EA5-B721107C1602}"/>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sp>
        <p:nvSpPr>
          <p:cNvPr id="7" name="TextBox 6">
            <a:extLst>
              <a:ext uri="{FF2B5EF4-FFF2-40B4-BE49-F238E27FC236}">
                <a16:creationId xmlns:a16="http://schemas.microsoft.com/office/drawing/2014/main" id="{8BED2AC5-0B0E-4C01-80BE-8C8A0F8842E1}"/>
              </a:ext>
            </a:extLst>
          </p:cNvPr>
          <p:cNvSpPr txBox="1"/>
          <p:nvPr/>
        </p:nvSpPr>
        <p:spPr>
          <a:xfrm>
            <a:off x="3693738" y="988948"/>
            <a:ext cx="4939742" cy="4524315"/>
          </a:xfrm>
          <a:prstGeom prst="rect">
            <a:avLst/>
          </a:prstGeom>
          <a:noFill/>
        </p:spPr>
        <p:txBody>
          <a:bodyPr wrap="square">
            <a:spAutoFit/>
          </a:bodyPr>
          <a:lstStyle/>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1 – National Postal Worker Day #NationalPostalWorkerDay.</a:t>
            </a:r>
          </a:p>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2 – World UFO Day #WorldUFODay.</a:t>
            </a:r>
          </a:p>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4 – Independence Day #July4th.</a:t>
            </a:r>
          </a:p>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7 – World Chocolate Day #WorldChocolateDay.</a:t>
            </a:r>
          </a:p>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11 – Cheer Up the Lonely Day #CheerUpTheLonelyDay.</a:t>
            </a:r>
          </a:p>
          <a:p>
            <a:pPr algn="l">
              <a:buFont typeface="Arial" panose="020B0604020202020204" pitchFamily="34" charset="0"/>
              <a:buChar char="•"/>
            </a:pPr>
            <a:r>
              <a:rPr lang="en-US" sz="2400" b="1" i="0" dirty="0">
                <a:effectLst/>
                <a:latin typeface="arial" panose="020B0604020202020204" pitchFamily="34" charset="0"/>
              </a:rPr>
              <a:t>July</a:t>
            </a:r>
            <a:r>
              <a:rPr lang="en-US" sz="2400" b="0" i="0" dirty="0">
                <a:effectLst/>
                <a:latin typeface="arial" panose="020B0604020202020204" pitchFamily="34" charset="0"/>
              </a:rPr>
              <a:t> 12 – Malala Day #MalalaDay.</a:t>
            </a:r>
          </a:p>
        </p:txBody>
      </p:sp>
    </p:spTree>
    <p:extLst>
      <p:ext uri="{BB962C8B-B14F-4D97-AF65-F5344CB8AC3E}">
        <p14:creationId xmlns:p14="http://schemas.microsoft.com/office/powerpoint/2010/main" val="230200041"/>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9592" y="-1971132"/>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#Valentines</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790485"/>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5DCA35B0-FBC5-4C70-9F08-46D5CE6B5A4F}"/>
              </a:ext>
            </a:extLst>
          </p:cNvPr>
          <p:cNvPicPr>
            <a:picLocks noChangeAspect="1"/>
          </p:cNvPicPr>
          <p:nvPr/>
        </p:nvPicPr>
        <p:blipFill rotWithShape="1">
          <a:blip r:embed="rId4"/>
          <a:srcRect l="8263" t="9680" r="9052" b="18198"/>
          <a:stretch/>
        </p:blipFill>
        <p:spPr>
          <a:xfrm>
            <a:off x="1451358" y="1673631"/>
            <a:ext cx="7560840" cy="4121745"/>
          </a:xfrm>
          <a:prstGeom prst="rect">
            <a:avLst/>
          </a:prstGeom>
        </p:spPr>
      </p:pic>
    </p:spTree>
    <p:extLst>
      <p:ext uri="{BB962C8B-B14F-4D97-AF65-F5344CB8AC3E}">
        <p14:creationId xmlns:p14="http://schemas.microsoft.com/office/powerpoint/2010/main" val="1654260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9592" y="-1971132"/>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#Valentines</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790485"/>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5A3C9AA5-02EC-4BE6-9033-F21610CED424}"/>
              </a:ext>
            </a:extLst>
          </p:cNvPr>
          <p:cNvPicPr>
            <a:picLocks noChangeAspect="1"/>
          </p:cNvPicPr>
          <p:nvPr/>
        </p:nvPicPr>
        <p:blipFill rotWithShape="1">
          <a:blip r:embed="rId4"/>
          <a:srcRect l="16925" t="10940" r="21652" b="13460"/>
          <a:stretch/>
        </p:blipFill>
        <p:spPr>
          <a:xfrm>
            <a:off x="1511690" y="575463"/>
            <a:ext cx="7139667" cy="5492052"/>
          </a:xfrm>
          <a:prstGeom prst="rect">
            <a:avLst/>
          </a:prstGeom>
        </p:spPr>
      </p:pic>
    </p:spTree>
    <p:extLst>
      <p:ext uri="{BB962C8B-B14F-4D97-AF65-F5344CB8AC3E}">
        <p14:creationId xmlns:p14="http://schemas.microsoft.com/office/powerpoint/2010/main" val="351072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sign&#10;&#10;Description automatically generated">
            <a:extLst>
              <a:ext uri="{FF2B5EF4-FFF2-40B4-BE49-F238E27FC236}">
                <a16:creationId xmlns:a16="http://schemas.microsoft.com/office/drawing/2014/main" id="{3FDC0B6E-85D2-470A-8E04-64657A086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00879"/>
            <a:ext cx="7429967" cy="5253219"/>
          </a:xfrm>
          <a:prstGeom prst="rect">
            <a:avLst/>
          </a:prstGeom>
        </p:spPr>
      </p:pic>
      <p:sp>
        <p:nvSpPr>
          <p:cNvPr id="16" name="TextBox 15">
            <a:extLst>
              <a:ext uri="{FF2B5EF4-FFF2-40B4-BE49-F238E27FC236}">
                <a16:creationId xmlns:a16="http://schemas.microsoft.com/office/drawing/2014/main" id="{E7A53788-1A47-4FDC-8C9F-C402AEBF34AF}"/>
              </a:ext>
            </a:extLst>
          </p:cNvPr>
          <p:cNvSpPr txBox="1"/>
          <p:nvPr/>
        </p:nvSpPr>
        <p:spPr>
          <a:xfrm flipH="1">
            <a:off x="683567" y="275623"/>
            <a:ext cx="7573983" cy="400110"/>
          </a:xfrm>
          <a:prstGeom prst="rect">
            <a:avLst/>
          </a:prstGeom>
          <a:noFill/>
        </p:spPr>
        <p:txBody>
          <a:bodyPr wrap="square" rtlCol="0">
            <a:spAutoFit/>
          </a:bodyPr>
          <a:lstStyle/>
          <a:p>
            <a:r>
              <a:rPr lang="en-US" sz="2000" b="1" dirty="0">
                <a:solidFill>
                  <a:srgbClr val="0070C0"/>
                </a:solidFill>
              </a:rPr>
              <a:t>Why Do You Need A Strategy!? </a:t>
            </a:r>
            <a:r>
              <a:rPr lang="en-US" sz="2000" b="1" dirty="0">
                <a:solidFill>
                  <a:schemeClr val="bg2">
                    <a:lumMod val="50000"/>
                  </a:schemeClr>
                </a:solidFill>
              </a:rPr>
              <a:t>– </a:t>
            </a:r>
            <a:r>
              <a:rPr lang="en-US" sz="2000" b="1" dirty="0">
                <a:solidFill>
                  <a:srgbClr val="FF0000"/>
                </a:solidFill>
              </a:rPr>
              <a:t>To Be Found &amp; Trusted by Clients! </a:t>
            </a:r>
          </a:p>
        </p:txBody>
      </p:sp>
      <p:pic>
        <p:nvPicPr>
          <p:cNvPr id="5" name="Picture 4" descr="A close up of a logo&#10;&#10;Description automatically generated">
            <a:extLst>
              <a:ext uri="{FF2B5EF4-FFF2-40B4-BE49-F238E27FC236}">
                <a16:creationId xmlns:a16="http://schemas.microsoft.com/office/drawing/2014/main" id="{234E45A8-9EAD-4A49-8710-CF787794C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6" name="TextBox 5">
            <a:extLst>
              <a:ext uri="{FF2B5EF4-FFF2-40B4-BE49-F238E27FC236}">
                <a16:creationId xmlns:a16="http://schemas.microsoft.com/office/drawing/2014/main" id="{5CED22EF-B68F-4CC1-A374-274095B37180}"/>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763277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9592" y="-1971132"/>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#Nationalpizzaday</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790485"/>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783D1BC2-BB56-439E-BDFD-E912BC7E5A96}"/>
              </a:ext>
            </a:extLst>
          </p:cNvPr>
          <p:cNvPicPr>
            <a:picLocks noChangeAspect="1"/>
          </p:cNvPicPr>
          <p:nvPr/>
        </p:nvPicPr>
        <p:blipFill rotWithShape="1">
          <a:blip r:embed="rId4"/>
          <a:srcRect l="8263" t="9680" r="8263" b="7142"/>
          <a:stretch/>
        </p:blipFill>
        <p:spPr>
          <a:xfrm>
            <a:off x="1115616" y="1498945"/>
            <a:ext cx="7632848" cy="4753584"/>
          </a:xfrm>
          <a:prstGeom prst="rect">
            <a:avLst/>
          </a:prstGeom>
        </p:spPr>
      </p:pic>
    </p:spTree>
    <p:extLst>
      <p:ext uri="{BB962C8B-B14F-4D97-AF65-F5344CB8AC3E}">
        <p14:creationId xmlns:p14="http://schemas.microsoft.com/office/powerpoint/2010/main" val="20889907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9592" y="-1971132"/>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#Nationalpizzaday</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790485"/>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8942FB40-AFA5-436F-9499-97D4F914E58E}"/>
              </a:ext>
            </a:extLst>
          </p:cNvPr>
          <p:cNvPicPr>
            <a:picLocks noChangeAspect="1"/>
          </p:cNvPicPr>
          <p:nvPr/>
        </p:nvPicPr>
        <p:blipFill rotWithShape="1">
          <a:blip r:embed="rId4"/>
          <a:srcRect l="16137" t="9680" r="17714" b="13460"/>
          <a:stretch/>
        </p:blipFill>
        <p:spPr>
          <a:xfrm>
            <a:off x="728881" y="839551"/>
            <a:ext cx="7512243" cy="5455319"/>
          </a:xfrm>
          <a:prstGeom prst="rect">
            <a:avLst/>
          </a:prstGeom>
        </p:spPr>
      </p:pic>
    </p:spTree>
    <p:extLst>
      <p:ext uri="{BB962C8B-B14F-4D97-AF65-F5344CB8AC3E}">
        <p14:creationId xmlns:p14="http://schemas.microsoft.com/office/powerpoint/2010/main" val="3643713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3BD3-F204-45E5-87B5-CA53BDF9BE30}"/>
              </a:ext>
            </a:extLst>
          </p:cNvPr>
          <p:cNvSpPr>
            <a:spLocks noGrp="1"/>
          </p:cNvSpPr>
          <p:nvPr>
            <p:ph type="title"/>
          </p:nvPr>
        </p:nvSpPr>
        <p:spPr>
          <a:xfrm>
            <a:off x="49592" y="-1971132"/>
            <a:ext cx="3369388" cy="2713211"/>
          </a:xfrm>
        </p:spPr>
        <p:txBody>
          <a:bodyPr anchor="b">
            <a:normAutofit/>
          </a:bodyPr>
          <a:lstStyle/>
          <a:p>
            <a:pPr algn="l">
              <a:lnSpc>
                <a:spcPct val="90000"/>
              </a:lnSpc>
            </a:pPr>
            <a:br>
              <a:rPr lang="en-CA" sz="3400" b="1" i="1" dirty="0"/>
            </a:br>
            <a:br>
              <a:rPr lang="en-CA" sz="3400" b="1" i="1" dirty="0"/>
            </a:br>
            <a:br>
              <a:rPr lang="en-CA" sz="3600" b="1" i="1" dirty="0"/>
            </a:br>
            <a:r>
              <a:rPr lang="en-CA" sz="2200" b="1" dirty="0"/>
              <a:t>Planning</a:t>
            </a:r>
            <a:br>
              <a:rPr lang="en-CA" sz="2200" b="1" dirty="0"/>
            </a:br>
            <a:r>
              <a:rPr lang="en-CA" sz="2200" b="1" dirty="0"/>
              <a:t>#LoveYourpetday</a:t>
            </a:r>
            <a:endParaRPr lang="en-US" sz="3400" i="1" dirty="0"/>
          </a:p>
        </p:txBody>
      </p:sp>
      <p:pic>
        <p:nvPicPr>
          <p:cNvPr id="13" name="Picture 12" descr="A close up of a logo&#10;&#10;Description automatically generated">
            <a:extLst>
              <a:ext uri="{FF2B5EF4-FFF2-40B4-BE49-F238E27FC236}">
                <a16:creationId xmlns:a16="http://schemas.microsoft.com/office/drawing/2014/main" id="{2D6B4596-FED3-4A1E-9D7D-5977901DE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20" y="5246489"/>
            <a:ext cx="2002341" cy="1001171"/>
          </a:xfrm>
          <a:prstGeom prst="rect">
            <a:avLst/>
          </a:prstGeom>
        </p:spPr>
      </p:pic>
      <p:sp>
        <p:nvSpPr>
          <p:cNvPr id="14" name="TextBox 13">
            <a:extLst>
              <a:ext uri="{FF2B5EF4-FFF2-40B4-BE49-F238E27FC236}">
                <a16:creationId xmlns:a16="http://schemas.microsoft.com/office/drawing/2014/main" id="{10C9B157-28B9-439D-9691-2FE2C9CA6737}"/>
              </a:ext>
            </a:extLst>
          </p:cNvPr>
          <p:cNvSpPr txBox="1"/>
          <p:nvPr/>
        </p:nvSpPr>
        <p:spPr>
          <a:xfrm>
            <a:off x="49592" y="6225088"/>
            <a:ext cx="2924198" cy="369332"/>
          </a:xfrm>
          <a:prstGeom prst="rect">
            <a:avLst/>
          </a:prstGeom>
          <a:noFill/>
        </p:spPr>
        <p:txBody>
          <a:bodyPr wrap="none" rtlCol="0">
            <a:spAutoFit/>
          </a:bodyPr>
          <a:lstStyle/>
          <a:p>
            <a:r>
              <a:rPr lang="en-US" dirty="0"/>
              <a:t>www.SofieAndreou.com</a:t>
            </a:r>
          </a:p>
        </p:txBody>
      </p:sp>
      <p:pic>
        <p:nvPicPr>
          <p:cNvPr id="6" name="Picture 2">
            <a:extLst>
              <a:ext uri="{FF2B5EF4-FFF2-40B4-BE49-F238E27FC236}">
                <a16:creationId xmlns:a16="http://schemas.microsoft.com/office/drawing/2014/main" id="{608EDEF9-B670-4186-BF3E-FB7191F596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03" b="5927"/>
          <a:stretch/>
        </p:blipFill>
        <p:spPr bwMode="auto">
          <a:xfrm>
            <a:off x="121092" y="790485"/>
            <a:ext cx="292326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B41FFA59-C5AD-4F62-BD43-B36ED996209C}"/>
              </a:ext>
            </a:extLst>
          </p:cNvPr>
          <p:cNvPicPr>
            <a:picLocks noChangeAspect="1"/>
          </p:cNvPicPr>
          <p:nvPr/>
        </p:nvPicPr>
        <p:blipFill rotWithShape="1">
          <a:blip r:embed="rId4"/>
          <a:srcRect l="14563" t="17240" r="17713" b="7142"/>
          <a:stretch/>
        </p:blipFill>
        <p:spPr>
          <a:xfrm>
            <a:off x="1115616" y="924953"/>
            <a:ext cx="7369204" cy="5142562"/>
          </a:xfrm>
          <a:prstGeom prst="rect">
            <a:avLst/>
          </a:prstGeom>
        </p:spPr>
      </p:pic>
    </p:spTree>
    <p:extLst>
      <p:ext uri="{BB962C8B-B14F-4D97-AF65-F5344CB8AC3E}">
        <p14:creationId xmlns:p14="http://schemas.microsoft.com/office/powerpoint/2010/main" val="19988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59423E-4614-471E-9FC2-524F213DCD98}"/>
              </a:ext>
            </a:extLst>
          </p:cNvPr>
          <p:cNvSpPr/>
          <p:nvPr/>
        </p:nvSpPr>
        <p:spPr>
          <a:xfrm>
            <a:off x="4680657" y="176135"/>
            <a:ext cx="4247182"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7CA33F9-D010-4E9A-AD1F-E0D978F37E54}"/>
              </a:ext>
            </a:extLst>
          </p:cNvPr>
          <p:cNvSpPr/>
          <p:nvPr/>
        </p:nvSpPr>
        <p:spPr>
          <a:xfrm>
            <a:off x="251520" y="188640"/>
            <a:ext cx="3456384"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4624" y="225079"/>
            <a:ext cx="8229600" cy="603250"/>
          </a:xfrm>
        </p:spPr>
        <p:txBody>
          <a:bodyPr>
            <a:normAutofit fontScale="90000"/>
          </a:bodyPr>
          <a:lstStyle/>
          <a:p>
            <a:r>
              <a:rPr lang="en-US" dirty="0"/>
              <a:t>Apps                      </a:t>
            </a:r>
            <a:r>
              <a:rPr lang="en-US" dirty="0" err="1"/>
              <a:t>DEsk</a:t>
            </a:r>
            <a:r>
              <a:rPr lang="en-US" dirty="0"/>
              <a:t> top</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574" y="2636912"/>
            <a:ext cx="406717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918048" y="600488"/>
            <a:ext cx="2304256" cy="2062103"/>
          </a:xfrm>
          <a:prstGeom prst="rect">
            <a:avLst/>
          </a:prstGeom>
          <a:noFill/>
        </p:spPr>
        <p:txBody>
          <a:bodyPr wrap="square" rtlCol="0">
            <a:spAutoFit/>
          </a:bodyPr>
          <a:lstStyle/>
          <a:p>
            <a:r>
              <a:rPr lang="en-CA" sz="3200" dirty="0"/>
              <a:t>Unfold </a:t>
            </a:r>
          </a:p>
          <a:p>
            <a:r>
              <a:rPr lang="en-CA" sz="3200" dirty="0" err="1"/>
              <a:t>Quik</a:t>
            </a:r>
            <a:endParaRPr lang="en-CA" sz="3200" dirty="0"/>
          </a:p>
          <a:p>
            <a:r>
              <a:rPr lang="en-CA" sz="3200" dirty="0"/>
              <a:t> </a:t>
            </a:r>
          </a:p>
          <a:p>
            <a:endParaRPr lang="en-CA" sz="3200" dirty="0"/>
          </a:p>
        </p:txBody>
      </p:sp>
      <p:sp>
        <p:nvSpPr>
          <p:cNvPr id="5" name="TextBox 4">
            <a:extLst>
              <a:ext uri="{FF2B5EF4-FFF2-40B4-BE49-F238E27FC236}">
                <a16:creationId xmlns:a16="http://schemas.microsoft.com/office/drawing/2014/main" id="{11ED715E-FBA6-4ED8-B0F4-9806EADD3197}"/>
              </a:ext>
            </a:extLst>
          </p:cNvPr>
          <p:cNvSpPr txBox="1"/>
          <p:nvPr/>
        </p:nvSpPr>
        <p:spPr>
          <a:xfrm>
            <a:off x="6156176" y="677207"/>
            <a:ext cx="1657826" cy="1569660"/>
          </a:xfrm>
          <a:prstGeom prst="rect">
            <a:avLst/>
          </a:prstGeom>
          <a:noFill/>
        </p:spPr>
        <p:txBody>
          <a:bodyPr wrap="none" rtlCol="0">
            <a:spAutoFit/>
          </a:bodyPr>
          <a:lstStyle/>
          <a:p>
            <a:r>
              <a:rPr lang="en-CA" sz="3200" dirty="0"/>
              <a:t>Canva</a:t>
            </a:r>
          </a:p>
          <a:p>
            <a:r>
              <a:rPr lang="en-CA" sz="3200" dirty="0" err="1"/>
              <a:t>Animoto</a:t>
            </a:r>
            <a:endParaRPr lang="en-CA" sz="3200" dirty="0"/>
          </a:p>
          <a:p>
            <a:endParaRPr lang="en-CA" sz="3200" dirty="0"/>
          </a:p>
        </p:txBody>
      </p:sp>
    </p:spTree>
    <p:extLst>
      <p:ext uri="{BB962C8B-B14F-4D97-AF65-F5344CB8AC3E}">
        <p14:creationId xmlns:p14="http://schemas.microsoft.com/office/powerpoint/2010/main" val="23364578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AB14-B610-4F1F-B339-99EB565C61D5}"/>
              </a:ext>
            </a:extLst>
          </p:cNvPr>
          <p:cNvSpPr>
            <a:spLocks noGrp="1"/>
          </p:cNvSpPr>
          <p:nvPr>
            <p:ph type="title"/>
          </p:nvPr>
        </p:nvSpPr>
        <p:spPr>
          <a:xfrm>
            <a:off x="539552" y="901958"/>
            <a:ext cx="6377940" cy="1293028"/>
          </a:xfrm>
        </p:spPr>
        <p:txBody>
          <a:bodyPr/>
          <a:lstStyle/>
          <a:p>
            <a:pPr algn="l"/>
            <a:r>
              <a:rPr lang="en-US" dirty="0"/>
              <a:t>Resources</a:t>
            </a:r>
          </a:p>
        </p:txBody>
      </p:sp>
      <p:sp>
        <p:nvSpPr>
          <p:cNvPr id="7" name="TextBox 6">
            <a:extLst>
              <a:ext uri="{FF2B5EF4-FFF2-40B4-BE49-F238E27FC236}">
                <a16:creationId xmlns:a16="http://schemas.microsoft.com/office/drawing/2014/main" id="{ECD86103-6019-4868-8FE2-D35EBCA82EB5}"/>
              </a:ext>
            </a:extLst>
          </p:cNvPr>
          <p:cNvSpPr txBox="1"/>
          <p:nvPr/>
        </p:nvSpPr>
        <p:spPr>
          <a:xfrm>
            <a:off x="539552" y="2194986"/>
            <a:ext cx="6840760" cy="3970318"/>
          </a:xfrm>
          <a:prstGeom prst="rect">
            <a:avLst/>
          </a:prstGeom>
          <a:noFill/>
        </p:spPr>
        <p:txBody>
          <a:bodyPr wrap="square" rtlCol="0">
            <a:spAutoFit/>
          </a:bodyPr>
          <a:lstStyle/>
          <a:p>
            <a:r>
              <a:rPr lang="en-US" sz="1200" dirty="0">
                <a:hlinkClick r:id="rId2">
                  <a:extLst>
                    <a:ext uri="{A12FA001-AC4F-418D-AE19-62706E023703}">
                      <ahyp:hlinkClr xmlns:ahyp="http://schemas.microsoft.com/office/drawing/2018/hyperlinkcolor" val="tx"/>
                    </a:ext>
                  </a:extLst>
                </a:hlinkClick>
              </a:rPr>
              <a:t>https://dabrianmarketing.com/blog/marketing-strategy/8-key-digital-marketing-trends-2021/#:~:text=Social%20Media%20To%20Engage%20%26%20Retain&amp;text=During%20the%20COVID%2D19%20pandemic,products%2C%20brands%2C%20and%20organizations</a:t>
            </a:r>
            <a:r>
              <a:rPr lang="en-US" sz="1200" dirty="0"/>
              <a:t> </a:t>
            </a:r>
          </a:p>
          <a:p>
            <a:endParaRPr lang="en-US" sz="1200" dirty="0"/>
          </a:p>
          <a:p>
            <a:r>
              <a:rPr lang="en-US" sz="1200" dirty="0">
                <a:hlinkClick r:id="rId3">
                  <a:extLst>
                    <a:ext uri="{A12FA001-AC4F-418D-AE19-62706E023703}">
                      <ahyp:hlinkClr xmlns:ahyp="http://schemas.microsoft.com/office/drawing/2018/hyperlinkcolor" val="tx"/>
                    </a:ext>
                  </a:extLst>
                </a:hlinkClick>
              </a:rPr>
              <a:t>https://www2.slideshare.net/DianaVicente6/web-design-trends-for-2021?qid=e1354dc0-7ebf-4fa0-8387-c0ddee325d85&amp;v=&amp;b=&amp;from_search=4</a:t>
            </a:r>
            <a:r>
              <a:rPr lang="en-US" sz="1200" dirty="0"/>
              <a:t> </a:t>
            </a:r>
          </a:p>
          <a:p>
            <a:endParaRPr lang="en-US" sz="1200" dirty="0"/>
          </a:p>
          <a:p>
            <a:r>
              <a:rPr lang="en-US" sz="1200" dirty="0">
                <a:hlinkClick r:id="rId4">
                  <a:extLst>
                    <a:ext uri="{A12FA001-AC4F-418D-AE19-62706E023703}">
                      <ahyp:hlinkClr xmlns:ahyp="http://schemas.microsoft.com/office/drawing/2018/hyperlinkcolor" val="tx"/>
                    </a:ext>
                  </a:extLst>
                </a:hlinkClick>
              </a:rPr>
              <a:t>https://www.smartinsights.com/digital-marketing-strategy/social-media-trends-2021</a:t>
            </a:r>
            <a:endParaRPr lang="en-US" sz="1200" dirty="0"/>
          </a:p>
          <a:p>
            <a:endParaRPr lang="en-US" sz="1200" dirty="0"/>
          </a:p>
          <a:p>
            <a:r>
              <a:rPr lang="en-US" sz="1200" dirty="0">
                <a:hlinkClick r:id="rId5">
                  <a:extLst>
                    <a:ext uri="{A12FA001-AC4F-418D-AE19-62706E023703}">
                      <ahyp:hlinkClr xmlns:ahyp="http://schemas.microsoft.com/office/drawing/2018/hyperlinkcolor" val="tx"/>
                    </a:ext>
                  </a:extLst>
                </a:hlinkClick>
              </a:rPr>
              <a:t>https://www2.slideshare.net/DarleneFlorrie/8-main-content-marketing-trends-of-2021?qid=e1354dc0-7ebf-4fa0-8387-c0ddee325d85&amp;v=&amp;b=&amp;from_search=7</a:t>
            </a:r>
            <a:r>
              <a:rPr lang="en-US" sz="1200" dirty="0"/>
              <a:t> </a:t>
            </a:r>
          </a:p>
          <a:p>
            <a:endParaRPr lang="en-US" sz="1200" dirty="0"/>
          </a:p>
          <a:p>
            <a:r>
              <a:rPr lang="en-US" sz="1200" dirty="0">
                <a:hlinkClick r:id="rId5">
                  <a:extLst>
                    <a:ext uri="{A12FA001-AC4F-418D-AE19-62706E023703}">
                      <ahyp:hlinkClr xmlns:ahyp="http://schemas.microsoft.com/office/drawing/2018/hyperlinkcolor" val="tx"/>
                    </a:ext>
                  </a:extLst>
                </a:hlinkClick>
              </a:rPr>
              <a:t>https://www2.slideshare.net/DarleneFlorrie/8-main-content-marketing-trends-of-2021?qid=e1354dc0-7ebf-4fa0-8387-c0ddee325d85&amp;v=&amp;b=&amp;from_search=7</a:t>
            </a:r>
            <a:r>
              <a:rPr lang="en-US" sz="1200" dirty="0"/>
              <a:t> </a:t>
            </a:r>
          </a:p>
          <a:p>
            <a:endParaRPr lang="en-US" sz="1200" dirty="0"/>
          </a:p>
          <a:p>
            <a:r>
              <a:rPr lang="en-US" sz="1200" dirty="0">
                <a:hlinkClick r:id="rId5">
                  <a:extLst>
                    <a:ext uri="{A12FA001-AC4F-418D-AE19-62706E023703}">
                      <ahyp:hlinkClr xmlns:ahyp="http://schemas.microsoft.com/office/drawing/2018/hyperlinkcolor" val="tx"/>
                    </a:ext>
                  </a:extLst>
                </a:hlinkClick>
              </a:rPr>
              <a:t>https://www2.slideshare.net/DarleneFlorrie/8-main-content-marketing-trends-of-2021?qid=e1354dc0-7ebf-4fa0-8387-c0ddee325d85&amp;v=&amp;b=&amp;from_search=7</a:t>
            </a:r>
            <a:r>
              <a:rPr lang="en-US" sz="1200" dirty="0"/>
              <a:t> </a:t>
            </a:r>
          </a:p>
          <a:p>
            <a:endParaRPr lang="en-US" sz="1200" dirty="0"/>
          </a:p>
          <a:p>
            <a:endParaRPr lang="en-US" sz="1200" dirty="0"/>
          </a:p>
          <a:p>
            <a:endParaRPr lang="en-US" sz="1200" dirty="0"/>
          </a:p>
          <a:p>
            <a:endParaRPr lang="en-US" sz="1200" dirty="0">
              <a:solidFill>
                <a:schemeClr val="accent1"/>
              </a:solidFill>
            </a:endParaRPr>
          </a:p>
        </p:txBody>
      </p:sp>
      <p:pic>
        <p:nvPicPr>
          <p:cNvPr id="5" name="Picture 4" descr="A close up of a logo&#10;&#10;Description automatically generated">
            <a:extLst>
              <a:ext uri="{FF2B5EF4-FFF2-40B4-BE49-F238E27FC236}">
                <a16:creationId xmlns:a16="http://schemas.microsoft.com/office/drawing/2014/main" id="{9AFFDB9E-46E7-48D2-BAB8-F8E6833C66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0730" y="5502624"/>
            <a:ext cx="2002341" cy="1001171"/>
          </a:xfrm>
          <a:prstGeom prst="rect">
            <a:avLst/>
          </a:prstGeom>
        </p:spPr>
      </p:pic>
      <p:sp>
        <p:nvSpPr>
          <p:cNvPr id="3" name="TextBox 2">
            <a:extLst>
              <a:ext uri="{FF2B5EF4-FFF2-40B4-BE49-F238E27FC236}">
                <a16:creationId xmlns:a16="http://schemas.microsoft.com/office/drawing/2014/main" id="{2B2990B2-1D0B-4F29-AA52-58C1B61BAF41}"/>
              </a:ext>
            </a:extLst>
          </p:cNvPr>
          <p:cNvSpPr txBox="1"/>
          <p:nvPr/>
        </p:nvSpPr>
        <p:spPr>
          <a:xfrm>
            <a:off x="6219802" y="6481223"/>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830949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D9324-EAC2-432C-B7AA-42E347D3C86E}"/>
              </a:ext>
            </a:extLst>
          </p:cNvPr>
          <p:cNvSpPr>
            <a:spLocks noGrp="1"/>
          </p:cNvSpPr>
          <p:nvPr>
            <p:ph idx="1"/>
          </p:nvPr>
        </p:nvSpPr>
        <p:spPr>
          <a:xfrm>
            <a:off x="2207328" y="2016252"/>
            <a:ext cx="4701578" cy="2825496"/>
          </a:xfrm>
        </p:spPr>
        <p:txBody>
          <a:bodyPr>
            <a:normAutofit/>
          </a:bodyPr>
          <a:lstStyle/>
          <a:p>
            <a:pPr marL="0" indent="0" algn="ctr">
              <a:buNone/>
            </a:pPr>
            <a:r>
              <a:rPr lang="en-US" sz="1900" dirty="0"/>
              <a:t>Thank you!</a:t>
            </a:r>
          </a:p>
          <a:p>
            <a:pPr marL="0" indent="0" algn="ctr">
              <a:buNone/>
            </a:pPr>
            <a:r>
              <a:rPr lang="en-US" sz="1900" dirty="0">
                <a:hlinkClick r:id="rId2"/>
              </a:rPr>
              <a:t>SofieAndreou@gmail.com</a:t>
            </a:r>
            <a:endParaRPr lang="en-US" sz="1900" dirty="0"/>
          </a:p>
          <a:p>
            <a:pPr marL="0" indent="0" algn="ctr">
              <a:buNone/>
            </a:pPr>
            <a:r>
              <a:rPr lang="en-US" sz="1900" dirty="0">
                <a:hlinkClick r:id="rId3"/>
              </a:rPr>
              <a:t>www.SofieAndreou.com</a:t>
            </a:r>
            <a:r>
              <a:rPr lang="en-US" sz="1900" dirty="0"/>
              <a:t> </a:t>
            </a:r>
          </a:p>
        </p:txBody>
      </p:sp>
      <p:pic>
        <p:nvPicPr>
          <p:cNvPr id="8" name="Picture 7" descr="A close up of a logo&#10;&#10;Description automatically generated">
            <a:extLst>
              <a:ext uri="{FF2B5EF4-FFF2-40B4-BE49-F238E27FC236}">
                <a16:creationId xmlns:a16="http://schemas.microsoft.com/office/drawing/2014/main" id="{AA8F1691-4C1C-4B82-8FA9-F533CE3C0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8841" y="3284984"/>
            <a:ext cx="1786317" cy="893159"/>
          </a:xfrm>
          <a:prstGeom prst="rect">
            <a:avLst/>
          </a:prstGeom>
        </p:spPr>
      </p:pic>
    </p:spTree>
    <p:extLst>
      <p:ext uri="{BB962C8B-B14F-4D97-AF65-F5344CB8AC3E}">
        <p14:creationId xmlns:p14="http://schemas.microsoft.com/office/powerpoint/2010/main" val="549052374"/>
      </p:ext>
    </p:extLst>
  </p:cSld>
  <p:clrMapOvr>
    <a:masterClrMapping/>
  </p:clrMapOvr>
</p:sld>
</file>

<file path=ppt/theme/theme1.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3602</TotalTime>
  <Words>3632</Words>
  <Application>Microsoft Office PowerPoint</Application>
  <PresentationFormat>On-screen Show (4:3)</PresentationFormat>
  <Paragraphs>498</Paragraphs>
  <Slides>95</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-apple-system</vt:lpstr>
      <vt:lpstr>Arial</vt:lpstr>
      <vt:lpstr>Arial</vt:lpstr>
      <vt:lpstr>Calibri</vt:lpstr>
      <vt:lpstr>Calibri Light</vt:lpstr>
      <vt:lpstr>Century Gothic</vt:lpstr>
      <vt:lpstr>Google Sans</vt:lpstr>
      <vt:lpstr>Neue Plak</vt:lpstr>
      <vt:lpstr>Poppins</vt:lpstr>
      <vt:lpstr>sohne</vt:lpstr>
      <vt:lpstr>Times New Roman</vt:lpstr>
      <vt:lpstr>Wingdings</vt:lpstr>
      <vt:lpstr>1_Vapor Trail</vt:lpstr>
      <vt:lpstr>Retrospect</vt:lpstr>
      <vt:lpstr>   Digital Marketing Strategy &amp; Content Planning </vt:lpstr>
      <vt:lpstr>In the area of Digital Marketing What do you think I mean by Sub-conscious vs Conscious</vt:lpstr>
      <vt:lpstr>PowerPoint Presentation</vt:lpstr>
      <vt:lpstr>PowerPoint Presentation</vt:lpstr>
      <vt:lpstr>Example: Subconscious Post </vt:lpstr>
      <vt:lpstr>Example: Conscious</vt:lpstr>
      <vt:lpstr>81% of consumers’ decisions are influenced by their friends’ social media posts. Sub-conscious! (Source Forbes)</vt:lpstr>
      <vt:lpstr>PowerPoint Presentation</vt:lpstr>
      <vt:lpstr>PowerPoint Presentation</vt:lpstr>
      <vt:lpstr>PowerPoint Presentation</vt:lpstr>
      <vt:lpstr>T.E.A.M (Posting Principles)</vt:lpstr>
      <vt:lpstr>T = TRUST</vt:lpstr>
      <vt:lpstr>T = TRUST</vt:lpstr>
      <vt:lpstr>E = Engagement = Growth &amp; Trust</vt:lpstr>
      <vt:lpstr>81% of consumers’ purchasing decisions are influenced by their friends’ social media posts.  (Source Forbes)</vt:lpstr>
      <vt:lpstr>A= Action</vt:lpstr>
      <vt:lpstr>PowerPoint Presentation</vt:lpstr>
      <vt:lpstr>Call to Action Examples </vt:lpstr>
      <vt:lpstr>A= Action</vt:lpstr>
      <vt:lpstr>M = Measurable</vt:lpstr>
      <vt:lpstr>T-E-A-M</vt:lpstr>
      <vt:lpstr>M = Measurable</vt:lpstr>
      <vt:lpstr>T.E.A.M</vt:lpstr>
      <vt:lpstr>T.E.A.M</vt:lpstr>
      <vt:lpstr>In terms of Digital Marketing What is a Competitive Audit?</vt:lpstr>
      <vt:lpstr>A Simple Competitive Audit:</vt:lpstr>
      <vt:lpstr>A Simple Competitive Audit:</vt:lpstr>
      <vt:lpstr>PowerPoint Presentation</vt:lpstr>
      <vt:lpstr>PowerPoint Presentation</vt:lpstr>
      <vt:lpstr>What is a Google Listing!?</vt:lpstr>
      <vt:lpstr>What are the elements of a Google Listing!?</vt:lpstr>
      <vt:lpstr>What is a Google Listing!?  </vt:lpstr>
      <vt:lpstr>Do you need to have an Address to have a Google Listing?</vt:lpstr>
      <vt:lpstr>Do you need to have an Address to have a Google Listing?  NO!!</vt:lpstr>
      <vt:lpstr>Do you need to have an Address to have a Google Listing?  NO!!</vt:lpstr>
      <vt:lpstr>Do you need to have an Address to have a Google Listing?  NO!!</vt:lpstr>
      <vt:lpstr>PowerPoint Presentation</vt:lpstr>
      <vt:lpstr>PowerPoint Presentation</vt:lpstr>
      <vt:lpstr>PowerPoint Presentation</vt:lpstr>
      <vt:lpstr>PowerPoint Presentation</vt:lpstr>
      <vt:lpstr>  Why Customers Follow You on Social? </vt:lpstr>
      <vt:lpstr>  Why Customers Follow You on Social? </vt:lpstr>
      <vt:lpstr>  What are the Steps to thinking about your Social Media Strategy </vt:lpstr>
      <vt:lpstr>Steps to a Strategy</vt:lpstr>
      <vt:lpstr>PowerPoint Presentation</vt:lpstr>
      <vt:lpstr>PowerPoint Presentation</vt:lpstr>
      <vt:lpstr>  Social  Media Your Purpose??  </vt:lpstr>
      <vt:lpstr>  Social  Media Your Purpose  </vt:lpstr>
      <vt:lpstr>Main Purposes.</vt:lpstr>
      <vt:lpstr>  Content Calendar Ideas </vt:lpstr>
      <vt:lpstr>PowerPoint Presentation</vt:lpstr>
      <vt:lpstr>  Content Calendar Ideas </vt:lpstr>
      <vt:lpstr>Who is your Target Audience.</vt:lpstr>
      <vt:lpstr>Target Audience.</vt:lpstr>
      <vt:lpstr>  Let’s define your Audience: </vt:lpstr>
      <vt:lpstr>Why are Keywords Important?</vt:lpstr>
      <vt:lpstr>Keywords are critical</vt:lpstr>
      <vt:lpstr>What Are Your Keywords  </vt:lpstr>
      <vt:lpstr>Why Is Livestreaming important??</vt:lpstr>
      <vt:lpstr>Why Is Livestreaming important??</vt:lpstr>
      <vt:lpstr>TIPs Live On Social Media</vt:lpstr>
      <vt:lpstr>TIP User Generated Content</vt:lpstr>
      <vt:lpstr>TIP Video Content Becomes Even  More Popular</vt:lpstr>
      <vt:lpstr>TIP More Interactive Content</vt:lpstr>
      <vt:lpstr>PowerPoint Presentation</vt:lpstr>
      <vt:lpstr>   Now let's … - Educate - Entertain - Inspire - Sell (Timely &amp; Funny!)</vt:lpstr>
      <vt:lpstr>   Now let's … - Educate - Entertain - Inspire - Sell (Work Together,  Timely &amp; Funny!)</vt:lpstr>
      <vt:lpstr>Now let's … - Educate - Entertain - Inspire - Sell (Shows company’s Legacy!)</vt:lpstr>
      <vt:lpstr>PowerPoint Presentation</vt:lpstr>
      <vt:lpstr>PowerPoint Presentation</vt:lpstr>
      <vt:lpstr>   Now let's … - Educate -Entertain - Inspire - Sell (Behind the scenes)</vt:lpstr>
      <vt:lpstr>   Now let's … - Educate -Entertain - Inspire - Sell (Client Successes)</vt:lpstr>
      <vt:lpstr>   Now let's … - Educate -Entertain - Inspire - Sell (Tell Your Story)</vt:lpstr>
      <vt:lpstr>   Now let's … - Educate -Entertain - Inspire - Sell (Tell Your Story)</vt:lpstr>
      <vt:lpstr>PowerPoint Presentation</vt:lpstr>
      <vt:lpstr>Monthly Planning</vt:lpstr>
      <vt:lpstr>   Planning #TBT</vt:lpstr>
      <vt:lpstr>   Planning #Wisdomwednesday or TBT</vt:lpstr>
      <vt:lpstr>   Planning #Wisdomwednesday or TBT</vt:lpstr>
      <vt:lpstr>PowerPoint Presentation</vt:lpstr>
      <vt:lpstr>  Content Marketing Tips</vt:lpstr>
      <vt:lpstr>Plan your known marketing campaigns</vt:lpstr>
      <vt:lpstr>Acknowledge appropriate holidays or online events!</vt:lpstr>
      <vt:lpstr>June’s Hashtags &amp; Themes https://blogs.constantcontact.com/online-marketing-calendar/#download-calendar-template  </vt:lpstr>
      <vt:lpstr>Acknowledge appropriate holidays or online events!</vt:lpstr>
      <vt:lpstr>June 2021 Hashtags</vt:lpstr>
      <vt:lpstr>july 2021 Hashtags</vt:lpstr>
      <vt:lpstr>   Planning #Valentines</vt:lpstr>
      <vt:lpstr>   Planning #Valentines</vt:lpstr>
      <vt:lpstr>   Planning #Nationalpizzaday</vt:lpstr>
      <vt:lpstr>   Planning #Nationalpizzaday</vt:lpstr>
      <vt:lpstr>   Planning #LoveYourpetday</vt:lpstr>
      <vt:lpstr>Apps                      DEsk top</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Digital Marketing Trends</dc:title>
  <dc:creator>Sofie Andreou</dc:creator>
  <cp:lastModifiedBy>Sofie Andreou</cp:lastModifiedBy>
  <cp:revision>113</cp:revision>
  <dcterms:created xsi:type="dcterms:W3CDTF">2020-12-01T19:41:10Z</dcterms:created>
  <dcterms:modified xsi:type="dcterms:W3CDTF">2021-09-14T17:08:28Z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-1689032783</vt:i4>
  </property>
  <property fmtid="{D5CDD505-2E9C-101B-9397-08002B2CF9AE}" pid="3" name="_NewReviewCycle">
    <vt:lpwstr/>
  </property>
  <property fmtid="{D5CDD505-2E9C-101B-9397-08002B2CF9AE}" pid="4" name="_EmailSubject">
    <vt:lpwstr>Thursday's Power Point..</vt:lpwstr>
  </property>
  <property fmtid="{D5CDD505-2E9C-101B-9397-08002B2CF9AE}" pid="5" name="_AuthorEmail">
    <vt:lpwstr>jannell.scott@esso.ca</vt:lpwstr>
  </property>
  <property fmtid="{D5CDD505-2E9C-101B-9397-08002B2CF9AE}" pid="6" name="_AuthorEmailDisplayName">
    <vt:lpwstr>Scott, Jannell</vt:lpwstr>
  </property>
</Properties>
</file>